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3" r:id="rId8"/>
    <p:sldId id="264" r:id="rId9"/>
    <p:sldId id="265" r:id="rId10"/>
    <p:sldId id="266" r:id="rId11"/>
    <p:sldId id="268" r:id="rId12"/>
    <p:sldId id="269" r:id="rId13"/>
    <p:sldId id="270" r:id="rId14"/>
    <p:sldId id="271"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92EC48B-D940-41F2-ADF4-DF54BC9B243C}" v="24" dt="2024-12-16T17:46:52.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04" autoAdjust="0"/>
  </p:normalViewPr>
  <p:slideViewPr>
    <p:cSldViewPr snapToGrid="0">
      <p:cViewPr varScale="1">
        <p:scale>
          <a:sx n="102" d="100"/>
          <a:sy n="102" d="100"/>
        </p:scale>
        <p:origin x="870" y="1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ata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9.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svg"/><Relationship Id="rId1" Type="http://schemas.openxmlformats.org/officeDocument/2006/relationships/image" Target="../media/image25.png"/><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5.svg"/><Relationship Id="rId5" Type="http://schemas.openxmlformats.org/officeDocument/2006/relationships/image" Target="../media/image34.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F9AA27-4AA0-41F9-B8DD-0C2F7BA72FA7}"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EFEA6A5A-E11E-45B3-A9BD-B613B549D62B}">
      <dgm:prSet/>
      <dgm:spPr/>
      <dgm:t>
        <a:bodyPr/>
        <a:lstStyle/>
        <a:p>
          <a:pPr>
            <a:lnSpc>
              <a:spcPct val="100000"/>
            </a:lnSpc>
            <a:defRPr cap="all"/>
          </a:pPr>
          <a:r>
            <a:rPr lang="en-US" b="1" i="0" baseline="0" dirty="0"/>
            <a:t>Request for Proposal Release December 3, 2024</a:t>
          </a:r>
          <a:endParaRPr lang="en-US" dirty="0"/>
        </a:p>
      </dgm:t>
    </dgm:pt>
    <dgm:pt modelId="{4B889F5E-923E-415C-B790-F498F9997FCF}" type="parTrans" cxnId="{A100DCC2-1A80-4969-B01A-46B8241CCCCD}">
      <dgm:prSet/>
      <dgm:spPr/>
      <dgm:t>
        <a:bodyPr/>
        <a:lstStyle/>
        <a:p>
          <a:endParaRPr lang="en-US"/>
        </a:p>
      </dgm:t>
    </dgm:pt>
    <dgm:pt modelId="{7F0B0D5E-1700-4538-AF66-B1552F6C361E}" type="sibTrans" cxnId="{A100DCC2-1A80-4969-B01A-46B8241CCCCD}">
      <dgm:prSet/>
      <dgm:spPr/>
      <dgm:t>
        <a:bodyPr/>
        <a:lstStyle/>
        <a:p>
          <a:endParaRPr lang="en-US"/>
        </a:p>
      </dgm:t>
    </dgm:pt>
    <dgm:pt modelId="{2F1669DD-DD21-4165-8A0C-5A64ED9FB6DE}">
      <dgm:prSet/>
      <dgm:spPr/>
      <dgm:t>
        <a:bodyPr/>
        <a:lstStyle/>
        <a:p>
          <a:pPr>
            <a:lnSpc>
              <a:spcPct val="100000"/>
            </a:lnSpc>
            <a:defRPr cap="all"/>
          </a:pPr>
          <a:r>
            <a:rPr lang="en-US" b="1" i="0" baseline="0" dirty="0"/>
            <a:t>RFP Questions Due December 10, 2024, by 12:00 PM</a:t>
          </a:r>
          <a:endParaRPr lang="en-US" dirty="0"/>
        </a:p>
      </dgm:t>
    </dgm:pt>
    <dgm:pt modelId="{41DE39B0-A7C0-4180-8F82-BF451AB9E841}" type="parTrans" cxnId="{8CA58478-D51A-4BCC-A036-85E252BD9B79}">
      <dgm:prSet/>
      <dgm:spPr/>
      <dgm:t>
        <a:bodyPr/>
        <a:lstStyle/>
        <a:p>
          <a:endParaRPr lang="en-US"/>
        </a:p>
      </dgm:t>
    </dgm:pt>
    <dgm:pt modelId="{3CAB3A38-40C3-4B3A-A0B1-F66442A7568D}" type="sibTrans" cxnId="{8CA58478-D51A-4BCC-A036-85E252BD9B79}">
      <dgm:prSet/>
      <dgm:spPr/>
      <dgm:t>
        <a:bodyPr/>
        <a:lstStyle/>
        <a:p>
          <a:endParaRPr lang="en-US"/>
        </a:p>
      </dgm:t>
    </dgm:pt>
    <dgm:pt modelId="{DFDE006B-47E1-4F07-9B51-DAFCB8DF1243}">
      <dgm:prSet/>
      <dgm:spPr/>
      <dgm:t>
        <a:bodyPr/>
        <a:lstStyle/>
        <a:p>
          <a:pPr>
            <a:lnSpc>
              <a:spcPct val="100000"/>
            </a:lnSpc>
            <a:defRPr cap="all"/>
          </a:pPr>
          <a:r>
            <a:rPr lang="en-US" b="1" i="0" baseline="0" dirty="0"/>
            <a:t>Responses to Questions December 13, 2024</a:t>
          </a:r>
          <a:endParaRPr lang="en-US" dirty="0"/>
        </a:p>
      </dgm:t>
    </dgm:pt>
    <dgm:pt modelId="{7AF1FF3F-5412-4ECB-B3DC-5B9BF2AE43C3}" type="parTrans" cxnId="{8880E2E9-0EF1-4A2E-9B10-B3111B9BCCA6}">
      <dgm:prSet/>
      <dgm:spPr/>
      <dgm:t>
        <a:bodyPr/>
        <a:lstStyle/>
        <a:p>
          <a:endParaRPr lang="en-US"/>
        </a:p>
      </dgm:t>
    </dgm:pt>
    <dgm:pt modelId="{82A1AC78-41C3-4577-A4E9-C82BD961B669}" type="sibTrans" cxnId="{8880E2E9-0EF1-4A2E-9B10-B3111B9BCCA6}">
      <dgm:prSet/>
      <dgm:spPr/>
      <dgm:t>
        <a:bodyPr/>
        <a:lstStyle/>
        <a:p>
          <a:endParaRPr lang="en-US"/>
        </a:p>
      </dgm:t>
    </dgm:pt>
    <dgm:pt modelId="{60471A2D-96D0-44DC-83B0-1A68C78ED61E}">
      <dgm:prSet/>
      <dgm:spPr/>
      <dgm:t>
        <a:bodyPr/>
        <a:lstStyle/>
        <a:p>
          <a:pPr>
            <a:lnSpc>
              <a:spcPct val="100000"/>
            </a:lnSpc>
            <a:defRPr cap="all"/>
          </a:pPr>
          <a:r>
            <a:rPr lang="en-US" b="1" i="0" baseline="0" dirty="0"/>
            <a:t>Proposers’ Conference December 17, 2024, 10 AM – 11 AM</a:t>
          </a:r>
          <a:endParaRPr lang="en-US" dirty="0"/>
        </a:p>
      </dgm:t>
    </dgm:pt>
    <dgm:pt modelId="{FC1012BC-E31F-48EC-AA6A-FA48E312BBED}" type="parTrans" cxnId="{876ECD4D-AFE3-459C-A43B-56A5C4A9B5A7}">
      <dgm:prSet/>
      <dgm:spPr/>
      <dgm:t>
        <a:bodyPr/>
        <a:lstStyle/>
        <a:p>
          <a:endParaRPr lang="en-US"/>
        </a:p>
      </dgm:t>
    </dgm:pt>
    <dgm:pt modelId="{AD607C72-0754-4277-999A-39417B314943}" type="sibTrans" cxnId="{876ECD4D-AFE3-459C-A43B-56A5C4A9B5A7}">
      <dgm:prSet/>
      <dgm:spPr/>
      <dgm:t>
        <a:bodyPr/>
        <a:lstStyle/>
        <a:p>
          <a:endParaRPr lang="en-US"/>
        </a:p>
      </dgm:t>
    </dgm:pt>
    <dgm:pt modelId="{BB660694-2A3C-4293-9195-D9BB2DFA8477}">
      <dgm:prSet/>
      <dgm:spPr/>
      <dgm:t>
        <a:bodyPr/>
        <a:lstStyle/>
        <a:p>
          <a:pPr>
            <a:lnSpc>
              <a:spcPct val="100000"/>
            </a:lnSpc>
            <a:defRPr cap="all"/>
          </a:pPr>
          <a:r>
            <a:rPr lang="en-US" b="1" i="0" baseline="0" dirty="0"/>
            <a:t>Proposal Due January 7, 2025,       by 12:00 PM</a:t>
          </a:r>
          <a:endParaRPr lang="en-US" dirty="0"/>
        </a:p>
      </dgm:t>
    </dgm:pt>
    <dgm:pt modelId="{F4B91058-641D-447E-8219-9AB510155CBD}" type="parTrans" cxnId="{3EEB8F5B-6F67-41B4-B485-E3800C7A1570}">
      <dgm:prSet/>
      <dgm:spPr/>
      <dgm:t>
        <a:bodyPr/>
        <a:lstStyle/>
        <a:p>
          <a:endParaRPr lang="en-US"/>
        </a:p>
      </dgm:t>
    </dgm:pt>
    <dgm:pt modelId="{2B6FEC67-C47D-4E04-A554-0CA73E73F951}" type="sibTrans" cxnId="{3EEB8F5B-6F67-41B4-B485-E3800C7A1570}">
      <dgm:prSet/>
      <dgm:spPr/>
      <dgm:t>
        <a:bodyPr/>
        <a:lstStyle/>
        <a:p>
          <a:endParaRPr lang="en-US"/>
        </a:p>
      </dgm:t>
    </dgm:pt>
    <dgm:pt modelId="{3AF0EB1D-9BC2-4A13-84FD-43BB2A724892}">
      <dgm:prSet/>
      <dgm:spPr/>
      <dgm:t>
        <a:bodyPr/>
        <a:lstStyle/>
        <a:p>
          <a:pPr>
            <a:lnSpc>
              <a:spcPct val="100000"/>
            </a:lnSpc>
            <a:defRPr cap="all"/>
          </a:pPr>
          <a:r>
            <a:rPr lang="en-US" b="1" i="0" baseline="0" dirty="0"/>
            <a:t>Notice of Intent to Award Week of January 20, 2025</a:t>
          </a:r>
          <a:endParaRPr lang="en-US" dirty="0"/>
        </a:p>
      </dgm:t>
    </dgm:pt>
    <dgm:pt modelId="{2AF72874-6ADF-40CD-8AD2-D8C957AF7D3D}" type="parTrans" cxnId="{B4BB2D94-DA64-414F-8B36-9B9815CA945B}">
      <dgm:prSet/>
      <dgm:spPr/>
      <dgm:t>
        <a:bodyPr/>
        <a:lstStyle/>
        <a:p>
          <a:endParaRPr lang="en-US"/>
        </a:p>
      </dgm:t>
    </dgm:pt>
    <dgm:pt modelId="{B3BFC23C-91A5-4662-AAF8-02F958CFBFD5}" type="sibTrans" cxnId="{B4BB2D94-DA64-414F-8B36-9B9815CA945B}">
      <dgm:prSet/>
      <dgm:spPr/>
      <dgm:t>
        <a:bodyPr/>
        <a:lstStyle/>
        <a:p>
          <a:endParaRPr lang="en-US"/>
        </a:p>
      </dgm:t>
    </dgm:pt>
    <dgm:pt modelId="{730A0530-6111-446C-AFE0-C189B01AD513}">
      <dgm:prSet/>
      <dgm:spPr/>
      <dgm:t>
        <a:bodyPr/>
        <a:lstStyle/>
        <a:p>
          <a:pPr>
            <a:lnSpc>
              <a:spcPct val="100000"/>
            </a:lnSpc>
            <a:defRPr cap="all"/>
          </a:pPr>
          <a:r>
            <a:rPr lang="en-US" b="1" i="0" baseline="0" dirty="0"/>
            <a:t>Anticipated Contract Term: March 2, 2025, to March 1, 2028</a:t>
          </a:r>
          <a:endParaRPr lang="en-US" dirty="0"/>
        </a:p>
      </dgm:t>
    </dgm:pt>
    <dgm:pt modelId="{1853DDEB-EC8C-465A-BFE3-894B2FCF9DFB}" type="parTrans" cxnId="{31D866BE-02F5-48FB-A065-C49770C1A90B}">
      <dgm:prSet/>
      <dgm:spPr/>
      <dgm:t>
        <a:bodyPr/>
        <a:lstStyle/>
        <a:p>
          <a:endParaRPr lang="en-US"/>
        </a:p>
      </dgm:t>
    </dgm:pt>
    <dgm:pt modelId="{6058F77C-8F3F-4D72-BC17-752968388751}" type="sibTrans" cxnId="{31D866BE-02F5-48FB-A065-C49770C1A90B}">
      <dgm:prSet/>
      <dgm:spPr/>
      <dgm:t>
        <a:bodyPr/>
        <a:lstStyle/>
        <a:p>
          <a:endParaRPr lang="en-US"/>
        </a:p>
      </dgm:t>
    </dgm:pt>
    <dgm:pt modelId="{59353602-0BE8-4FC7-8F02-35FAA2B990AC}" type="pres">
      <dgm:prSet presAssocID="{A1F9AA27-4AA0-41F9-B8DD-0C2F7BA72FA7}" presName="root" presStyleCnt="0">
        <dgm:presLayoutVars>
          <dgm:dir/>
          <dgm:resizeHandles val="exact"/>
        </dgm:presLayoutVars>
      </dgm:prSet>
      <dgm:spPr/>
    </dgm:pt>
    <dgm:pt modelId="{A99C4207-A6F8-4232-9397-5CFE732B12B0}" type="pres">
      <dgm:prSet presAssocID="{EFEA6A5A-E11E-45B3-A9BD-B613B549D62B}" presName="compNode" presStyleCnt="0"/>
      <dgm:spPr/>
    </dgm:pt>
    <dgm:pt modelId="{D6290D8F-1849-4DE4-9E60-735A6CACEE31}" type="pres">
      <dgm:prSet presAssocID="{EFEA6A5A-E11E-45B3-A9BD-B613B549D62B}" presName="iconBgRect" presStyleLbl="bgShp" presStyleIdx="0" presStyleCnt="7"/>
      <dgm:spPr/>
    </dgm:pt>
    <dgm:pt modelId="{0B777F8D-3E92-4013-9212-A4D6FDCB023A}" type="pres">
      <dgm:prSet presAssocID="{EFEA6A5A-E11E-45B3-A9BD-B613B549D62B}"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Flip Calendar"/>
        </a:ext>
      </dgm:extLst>
    </dgm:pt>
    <dgm:pt modelId="{46482B30-A496-4D7A-ACFA-B97909E061D9}" type="pres">
      <dgm:prSet presAssocID="{EFEA6A5A-E11E-45B3-A9BD-B613B549D62B}" presName="spaceRect" presStyleCnt="0"/>
      <dgm:spPr/>
    </dgm:pt>
    <dgm:pt modelId="{B24ED4A2-54FC-4CF6-8828-C56C10830555}" type="pres">
      <dgm:prSet presAssocID="{EFEA6A5A-E11E-45B3-A9BD-B613B549D62B}" presName="textRect" presStyleLbl="revTx" presStyleIdx="0" presStyleCnt="7">
        <dgm:presLayoutVars>
          <dgm:chMax val="1"/>
          <dgm:chPref val="1"/>
        </dgm:presLayoutVars>
      </dgm:prSet>
      <dgm:spPr/>
    </dgm:pt>
    <dgm:pt modelId="{06690120-C52B-47AE-848B-FDD14672D267}" type="pres">
      <dgm:prSet presAssocID="{7F0B0D5E-1700-4538-AF66-B1552F6C361E}" presName="sibTrans" presStyleCnt="0"/>
      <dgm:spPr/>
    </dgm:pt>
    <dgm:pt modelId="{3400BC18-9488-4BCD-9BF3-F53876F9B792}" type="pres">
      <dgm:prSet presAssocID="{2F1669DD-DD21-4165-8A0C-5A64ED9FB6DE}" presName="compNode" presStyleCnt="0"/>
      <dgm:spPr/>
    </dgm:pt>
    <dgm:pt modelId="{53DDD638-4E3E-494B-A3F1-9B09C2258F3C}" type="pres">
      <dgm:prSet presAssocID="{2F1669DD-DD21-4165-8A0C-5A64ED9FB6DE}" presName="iconBgRect" presStyleLbl="bgShp" presStyleIdx="1" presStyleCnt="7"/>
      <dgm:spPr/>
    </dgm:pt>
    <dgm:pt modelId="{4E87A2F8-F31D-43CF-A8ED-AB6502615977}" type="pres">
      <dgm:prSet presAssocID="{2F1669DD-DD21-4165-8A0C-5A64ED9FB6DE}"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Check"/>
        </a:ext>
      </dgm:extLst>
    </dgm:pt>
    <dgm:pt modelId="{4B63C089-03ED-4872-87C0-2D375EA2A19C}" type="pres">
      <dgm:prSet presAssocID="{2F1669DD-DD21-4165-8A0C-5A64ED9FB6DE}" presName="spaceRect" presStyleCnt="0"/>
      <dgm:spPr/>
    </dgm:pt>
    <dgm:pt modelId="{A3B895E3-6756-4C7A-9AA8-8E610F586972}" type="pres">
      <dgm:prSet presAssocID="{2F1669DD-DD21-4165-8A0C-5A64ED9FB6DE}" presName="textRect" presStyleLbl="revTx" presStyleIdx="1" presStyleCnt="7">
        <dgm:presLayoutVars>
          <dgm:chMax val="1"/>
          <dgm:chPref val="1"/>
        </dgm:presLayoutVars>
      </dgm:prSet>
      <dgm:spPr/>
    </dgm:pt>
    <dgm:pt modelId="{E2043D4E-2E54-486C-9DF9-63F07F50D2D1}" type="pres">
      <dgm:prSet presAssocID="{3CAB3A38-40C3-4B3A-A0B1-F66442A7568D}" presName="sibTrans" presStyleCnt="0"/>
      <dgm:spPr/>
    </dgm:pt>
    <dgm:pt modelId="{7731E67B-8AF9-47DB-8C12-66924D4D1ECB}" type="pres">
      <dgm:prSet presAssocID="{DFDE006B-47E1-4F07-9B51-DAFCB8DF1243}" presName="compNode" presStyleCnt="0"/>
      <dgm:spPr/>
    </dgm:pt>
    <dgm:pt modelId="{AEAAA01D-BFB6-4A81-8373-4BE82F393A5F}" type="pres">
      <dgm:prSet presAssocID="{DFDE006B-47E1-4F07-9B51-DAFCB8DF1243}" presName="iconBgRect" presStyleLbl="bgShp" presStyleIdx="2" presStyleCnt="7"/>
      <dgm:spPr/>
    </dgm:pt>
    <dgm:pt modelId="{B4BDF088-C451-4258-AE09-704EA8F3ED22}" type="pres">
      <dgm:prSet presAssocID="{DFDE006B-47E1-4F07-9B51-DAFCB8DF1243}" presName="iconRect" presStyleLbl="node1" presStyleIdx="2" presStyleCnt="7"/>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ustomer Review"/>
        </a:ext>
      </dgm:extLst>
    </dgm:pt>
    <dgm:pt modelId="{E285B6EF-5A4B-496D-BBB4-9F37BD966E9E}" type="pres">
      <dgm:prSet presAssocID="{DFDE006B-47E1-4F07-9B51-DAFCB8DF1243}" presName="spaceRect" presStyleCnt="0"/>
      <dgm:spPr/>
    </dgm:pt>
    <dgm:pt modelId="{64E38566-7C26-4450-9914-2826296F0577}" type="pres">
      <dgm:prSet presAssocID="{DFDE006B-47E1-4F07-9B51-DAFCB8DF1243}" presName="textRect" presStyleLbl="revTx" presStyleIdx="2" presStyleCnt="7">
        <dgm:presLayoutVars>
          <dgm:chMax val="1"/>
          <dgm:chPref val="1"/>
        </dgm:presLayoutVars>
      </dgm:prSet>
      <dgm:spPr/>
    </dgm:pt>
    <dgm:pt modelId="{4052D484-C7E7-4A63-8635-AF972203C223}" type="pres">
      <dgm:prSet presAssocID="{82A1AC78-41C3-4577-A4E9-C82BD961B669}" presName="sibTrans" presStyleCnt="0"/>
      <dgm:spPr/>
    </dgm:pt>
    <dgm:pt modelId="{F667AC63-924F-43D9-9115-257EC20D47E8}" type="pres">
      <dgm:prSet presAssocID="{60471A2D-96D0-44DC-83B0-1A68C78ED61E}" presName="compNode" presStyleCnt="0"/>
      <dgm:spPr/>
    </dgm:pt>
    <dgm:pt modelId="{E4CE7C1A-87C7-4213-B321-5F7389FA7EE4}" type="pres">
      <dgm:prSet presAssocID="{60471A2D-96D0-44DC-83B0-1A68C78ED61E}" presName="iconBgRect" presStyleLbl="bgShp" presStyleIdx="3" presStyleCnt="7"/>
      <dgm:spPr/>
    </dgm:pt>
    <dgm:pt modelId="{B9406B64-EB1F-4B53-AC39-9326AC545C62}" type="pres">
      <dgm:prSet presAssocID="{60471A2D-96D0-44DC-83B0-1A68C78ED61E}" presName="iconRect" presStyleLbl="node1" presStyleIdx="3" presStyleCnt="7"/>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Cheers"/>
        </a:ext>
      </dgm:extLst>
    </dgm:pt>
    <dgm:pt modelId="{E8918482-32DA-4D12-AE0C-9474F6A27604}" type="pres">
      <dgm:prSet presAssocID="{60471A2D-96D0-44DC-83B0-1A68C78ED61E}" presName="spaceRect" presStyleCnt="0"/>
      <dgm:spPr/>
    </dgm:pt>
    <dgm:pt modelId="{167C4F3C-FC1F-46E1-B318-32A14A294F09}" type="pres">
      <dgm:prSet presAssocID="{60471A2D-96D0-44DC-83B0-1A68C78ED61E}" presName="textRect" presStyleLbl="revTx" presStyleIdx="3" presStyleCnt="7">
        <dgm:presLayoutVars>
          <dgm:chMax val="1"/>
          <dgm:chPref val="1"/>
        </dgm:presLayoutVars>
      </dgm:prSet>
      <dgm:spPr/>
    </dgm:pt>
    <dgm:pt modelId="{7CE08AA8-D8A5-40BE-8582-0764E5344092}" type="pres">
      <dgm:prSet presAssocID="{AD607C72-0754-4277-999A-39417B314943}" presName="sibTrans" presStyleCnt="0"/>
      <dgm:spPr/>
    </dgm:pt>
    <dgm:pt modelId="{12608610-A1F9-4855-B496-C8D27E396787}" type="pres">
      <dgm:prSet presAssocID="{BB660694-2A3C-4293-9195-D9BB2DFA8477}" presName="compNode" presStyleCnt="0"/>
      <dgm:spPr/>
    </dgm:pt>
    <dgm:pt modelId="{43B8239C-E0A8-4079-A344-7440AC995905}" type="pres">
      <dgm:prSet presAssocID="{BB660694-2A3C-4293-9195-D9BB2DFA8477}" presName="iconBgRect" presStyleLbl="bgShp" presStyleIdx="4" presStyleCnt="7"/>
      <dgm:spPr/>
    </dgm:pt>
    <dgm:pt modelId="{A3967FBD-D033-4B79-82FF-866B96629A50}" type="pres">
      <dgm:prSet presAssocID="{BB660694-2A3C-4293-9195-D9BB2DFA8477}"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Daily Calendar"/>
        </a:ext>
      </dgm:extLst>
    </dgm:pt>
    <dgm:pt modelId="{E3DD8853-F247-40A7-A951-EF91DD673762}" type="pres">
      <dgm:prSet presAssocID="{BB660694-2A3C-4293-9195-D9BB2DFA8477}" presName="spaceRect" presStyleCnt="0"/>
      <dgm:spPr/>
    </dgm:pt>
    <dgm:pt modelId="{A13C2E40-9A5A-4228-A581-D09A650487D4}" type="pres">
      <dgm:prSet presAssocID="{BB660694-2A3C-4293-9195-D9BB2DFA8477}" presName="textRect" presStyleLbl="revTx" presStyleIdx="4" presStyleCnt="7" custScaleY="99286">
        <dgm:presLayoutVars>
          <dgm:chMax val="1"/>
          <dgm:chPref val="1"/>
        </dgm:presLayoutVars>
      </dgm:prSet>
      <dgm:spPr/>
    </dgm:pt>
    <dgm:pt modelId="{8ECCF7FC-3D53-4EE9-8525-C61C649B97F4}" type="pres">
      <dgm:prSet presAssocID="{2B6FEC67-C47D-4E04-A554-0CA73E73F951}" presName="sibTrans" presStyleCnt="0"/>
      <dgm:spPr/>
    </dgm:pt>
    <dgm:pt modelId="{62893311-5182-4DEA-A806-D27979B1256C}" type="pres">
      <dgm:prSet presAssocID="{3AF0EB1D-9BC2-4A13-84FD-43BB2A724892}" presName="compNode" presStyleCnt="0"/>
      <dgm:spPr/>
    </dgm:pt>
    <dgm:pt modelId="{0B7497B2-2418-49D5-8B54-89D71D5B0AD1}" type="pres">
      <dgm:prSet presAssocID="{3AF0EB1D-9BC2-4A13-84FD-43BB2A724892}" presName="iconBgRect" presStyleLbl="bgShp" presStyleIdx="5" presStyleCnt="7"/>
      <dgm:spPr/>
    </dgm:pt>
    <dgm:pt modelId="{DC3E0835-0E84-437B-8669-B90FDFC15405}" type="pres">
      <dgm:prSet presAssocID="{3AF0EB1D-9BC2-4A13-84FD-43BB2A724892}"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dgm:spPr>
      <dgm:extLst>
        <a:ext uri="{E40237B7-FDA0-4F09-8148-C483321AD2D9}">
          <dgm14:cNvPr xmlns:dgm14="http://schemas.microsoft.com/office/drawing/2010/diagram" id="0" name="" descr="Balloons"/>
        </a:ext>
      </dgm:extLst>
    </dgm:pt>
    <dgm:pt modelId="{11B78AE9-8F5A-47AF-AD9B-12EF4DD877A6}" type="pres">
      <dgm:prSet presAssocID="{3AF0EB1D-9BC2-4A13-84FD-43BB2A724892}" presName="spaceRect" presStyleCnt="0"/>
      <dgm:spPr/>
    </dgm:pt>
    <dgm:pt modelId="{9878E572-A286-4E50-896E-7FEC14FD0162}" type="pres">
      <dgm:prSet presAssocID="{3AF0EB1D-9BC2-4A13-84FD-43BB2A724892}" presName="textRect" presStyleLbl="revTx" presStyleIdx="5" presStyleCnt="7">
        <dgm:presLayoutVars>
          <dgm:chMax val="1"/>
          <dgm:chPref val="1"/>
        </dgm:presLayoutVars>
      </dgm:prSet>
      <dgm:spPr/>
    </dgm:pt>
    <dgm:pt modelId="{3704C5C2-51FA-4DDB-AE1F-4F1B2F3FFF70}" type="pres">
      <dgm:prSet presAssocID="{B3BFC23C-91A5-4662-AAF8-02F958CFBFD5}" presName="sibTrans" presStyleCnt="0"/>
      <dgm:spPr/>
    </dgm:pt>
    <dgm:pt modelId="{26DB3CE3-662B-44E3-BF3A-D90D967BEBED}" type="pres">
      <dgm:prSet presAssocID="{730A0530-6111-446C-AFE0-C189B01AD513}" presName="compNode" presStyleCnt="0"/>
      <dgm:spPr/>
    </dgm:pt>
    <dgm:pt modelId="{67278A7A-3594-4BAA-A9F4-E8DF3DEDF924}" type="pres">
      <dgm:prSet presAssocID="{730A0530-6111-446C-AFE0-C189B01AD513}" presName="iconBgRect" presStyleLbl="bgShp" presStyleIdx="6" presStyleCnt="7"/>
      <dgm:spPr/>
    </dgm:pt>
    <dgm:pt modelId="{0089DA3B-2DCF-469E-B681-DB7274777057}" type="pres">
      <dgm:prSet presAssocID="{730A0530-6111-446C-AFE0-C189B01AD513}"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dgm:spPr>
      <dgm:extLst>
        <a:ext uri="{E40237B7-FDA0-4F09-8148-C483321AD2D9}">
          <dgm14:cNvPr xmlns:dgm14="http://schemas.microsoft.com/office/drawing/2010/diagram" id="0" name="" descr="Contract"/>
        </a:ext>
      </dgm:extLst>
    </dgm:pt>
    <dgm:pt modelId="{68E9525D-F567-4063-8577-BA98BF03446E}" type="pres">
      <dgm:prSet presAssocID="{730A0530-6111-446C-AFE0-C189B01AD513}" presName="spaceRect" presStyleCnt="0"/>
      <dgm:spPr/>
    </dgm:pt>
    <dgm:pt modelId="{D21D2AFB-8D29-4BBD-BFAB-85EA912E72AD}" type="pres">
      <dgm:prSet presAssocID="{730A0530-6111-446C-AFE0-C189B01AD513}" presName="textRect" presStyleLbl="revTx" presStyleIdx="6" presStyleCnt="7">
        <dgm:presLayoutVars>
          <dgm:chMax val="1"/>
          <dgm:chPref val="1"/>
        </dgm:presLayoutVars>
      </dgm:prSet>
      <dgm:spPr/>
    </dgm:pt>
  </dgm:ptLst>
  <dgm:cxnLst>
    <dgm:cxn modelId="{3C9B1D12-5081-4453-90B2-3903AF2AB09A}" type="presOf" srcId="{EFEA6A5A-E11E-45B3-A9BD-B613B549D62B}" destId="{B24ED4A2-54FC-4CF6-8828-C56C10830555}" srcOrd="0" destOrd="0" presId="urn:microsoft.com/office/officeart/2018/5/layout/IconCircleLabelList"/>
    <dgm:cxn modelId="{8285AC14-8A3D-48E6-8E00-2C088B6726C8}" type="presOf" srcId="{BB660694-2A3C-4293-9195-D9BB2DFA8477}" destId="{A13C2E40-9A5A-4228-A581-D09A650487D4}" srcOrd="0" destOrd="0" presId="urn:microsoft.com/office/officeart/2018/5/layout/IconCircleLabelList"/>
    <dgm:cxn modelId="{19045F29-504C-486B-8D93-FB1FBAD89225}" type="presOf" srcId="{DFDE006B-47E1-4F07-9B51-DAFCB8DF1243}" destId="{64E38566-7C26-4450-9914-2826296F0577}" srcOrd="0" destOrd="0" presId="urn:microsoft.com/office/officeart/2018/5/layout/IconCircleLabelList"/>
    <dgm:cxn modelId="{36D48933-9B32-42E6-9C3F-4AD3A56A58EA}" type="presOf" srcId="{60471A2D-96D0-44DC-83B0-1A68C78ED61E}" destId="{167C4F3C-FC1F-46E1-B318-32A14A294F09}" srcOrd="0" destOrd="0" presId="urn:microsoft.com/office/officeart/2018/5/layout/IconCircleLabelList"/>
    <dgm:cxn modelId="{3EEB8F5B-6F67-41B4-B485-E3800C7A1570}" srcId="{A1F9AA27-4AA0-41F9-B8DD-0C2F7BA72FA7}" destId="{BB660694-2A3C-4293-9195-D9BB2DFA8477}" srcOrd="4" destOrd="0" parTransId="{F4B91058-641D-447E-8219-9AB510155CBD}" sibTransId="{2B6FEC67-C47D-4E04-A554-0CA73E73F951}"/>
    <dgm:cxn modelId="{BCD9D960-BE6D-42FC-9421-FAA718CCBFC9}" type="presOf" srcId="{2F1669DD-DD21-4165-8A0C-5A64ED9FB6DE}" destId="{A3B895E3-6756-4C7A-9AA8-8E610F586972}" srcOrd="0" destOrd="0" presId="urn:microsoft.com/office/officeart/2018/5/layout/IconCircleLabelList"/>
    <dgm:cxn modelId="{876ECD4D-AFE3-459C-A43B-56A5C4A9B5A7}" srcId="{A1F9AA27-4AA0-41F9-B8DD-0C2F7BA72FA7}" destId="{60471A2D-96D0-44DC-83B0-1A68C78ED61E}" srcOrd="3" destOrd="0" parTransId="{FC1012BC-E31F-48EC-AA6A-FA48E312BBED}" sibTransId="{AD607C72-0754-4277-999A-39417B314943}"/>
    <dgm:cxn modelId="{8CA58478-D51A-4BCC-A036-85E252BD9B79}" srcId="{A1F9AA27-4AA0-41F9-B8DD-0C2F7BA72FA7}" destId="{2F1669DD-DD21-4165-8A0C-5A64ED9FB6DE}" srcOrd="1" destOrd="0" parTransId="{41DE39B0-A7C0-4180-8F82-BF451AB9E841}" sibTransId="{3CAB3A38-40C3-4B3A-A0B1-F66442A7568D}"/>
    <dgm:cxn modelId="{D7AFA959-B5D0-4F17-BC2B-E3968C1093E3}" type="presOf" srcId="{3AF0EB1D-9BC2-4A13-84FD-43BB2A724892}" destId="{9878E572-A286-4E50-896E-7FEC14FD0162}" srcOrd="0" destOrd="0" presId="urn:microsoft.com/office/officeart/2018/5/layout/IconCircleLabelList"/>
    <dgm:cxn modelId="{B4BB2D94-DA64-414F-8B36-9B9815CA945B}" srcId="{A1F9AA27-4AA0-41F9-B8DD-0C2F7BA72FA7}" destId="{3AF0EB1D-9BC2-4A13-84FD-43BB2A724892}" srcOrd="5" destOrd="0" parTransId="{2AF72874-6ADF-40CD-8AD2-D8C957AF7D3D}" sibTransId="{B3BFC23C-91A5-4662-AAF8-02F958CFBFD5}"/>
    <dgm:cxn modelId="{31D866BE-02F5-48FB-A065-C49770C1A90B}" srcId="{A1F9AA27-4AA0-41F9-B8DD-0C2F7BA72FA7}" destId="{730A0530-6111-446C-AFE0-C189B01AD513}" srcOrd="6" destOrd="0" parTransId="{1853DDEB-EC8C-465A-BFE3-894B2FCF9DFB}" sibTransId="{6058F77C-8F3F-4D72-BC17-752968388751}"/>
    <dgm:cxn modelId="{A100DCC2-1A80-4969-B01A-46B8241CCCCD}" srcId="{A1F9AA27-4AA0-41F9-B8DD-0C2F7BA72FA7}" destId="{EFEA6A5A-E11E-45B3-A9BD-B613B549D62B}" srcOrd="0" destOrd="0" parTransId="{4B889F5E-923E-415C-B790-F498F9997FCF}" sibTransId="{7F0B0D5E-1700-4538-AF66-B1552F6C361E}"/>
    <dgm:cxn modelId="{BBBB8BC4-2D95-4ABB-9AA4-E81F58054FD8}" type="presOf" srcId="{730A0530-6111-446C-AFE0-C189B01AD513}" destId="{D21D2AFB-8D29-4BBD-BFAB-85EA912E72AD}" srcOrd="0" destOrd="0" presId="urn:microsoft.com/office/officeart/2018/5/layout/IconCircleLabelList"/>
    <dgm:cxn modelId="{A22C2DE8-282C-40D9-83ED-837DE82A5AB6}" type="presOf" srcId="{A1F9AA27-4AA0-41F9-B8DD-0C2F7BA72FA7}" destId="{59353602-0BE8-4FC7-8F02-35FAA2B990AC}" srcOrd="0" destOrd="0" presId="urn:microsoft.com/office/officeart/2018/5/layout/IconCircleLabelList"/>
    <dgm:cxn modelId="{8880E2E9-0EF1-4A2E-9B10-B3111B9BCCA6}" srcId="{A1F9AA27-4AA0-41F9-B8DD-0C2F7BA72FA7}" destId="{DFDE006B-47E1-4F07-9B51-DAFCB8DF1243}" srcOrd="2" destOrd="0" parTransId="{7AF1FF3F-5412-4ECB-B3DC-5B9BF2AE43C3}" sibTransId="{82A1AC78-41C3-4577-A4E9-C82BD961B669}"/>
    <dgm:cxn modelId="{17C312A8-DC41-4ED9-8A34-DC8334CBF6ED}" type="presParOf" srcId="{59353602-0BE8-4FC7-8F02-35FAA2B990AC}" destId="{A99C4207-A6F8-4232-9397-5CFE732B12B0}" srcOrd="0" destOrd="0" presId="urn:microsoft.com/office/officeart/2018/5/layout/IconCircleLabelList"/>
    <dgm:cxn modelId="{B5EF1BAF-3BF1-4035-B802-C74FBC178E41}" type="presParOf" srcId="{A99C4207-A6F8-4232-9397-5CFE732B12B0}" destId="{D6290D8F-1849-4DE4-9E60-735A6CACEE31}" srcOrd="0" destOrd="0" presId="urn:microsoft.com/office/officeart/2018/5/layout/IconCircleLabelList"/>
    <dgm:cxn modelId="{4644E68E-B7C8-44C5-829E-D8737BAA5687}" type="presParOf" srcId="{A99C4207-A6F8-4232-9397-5CFE732B12B0}" destId="{0B777F8D-3E92-4013-9212-A4D6FDCB023A}" srcOrd="1" destOrd="0" presId="urn:microsoft.com/office/officeart/2018/5/layout/IconCircleLabelList"/>
    <dgm:cxn modelId="{D643A1D9-49C1-4854-ADF3-9CBF42492753}" type="presParOf" srcId="{A99C4207-A6F8-4232-9397-5CFE732B12B0}" destId="{46482B30-A496-4D7A-ACFA-B97909E061D9}" srcOrd="2" destOrd="0" presId="urn:microsoft.com/office/officeart/2018/5/layout/IconCircleLabelList"/>
    <dgm:cxn modelId="{D5384BDE-6331-4652-A120-BE7E4C3F639F}" type="presParOf" srcId="{A99C4207-A6F8-4232-9397-5CFE732B12B0}" destId="{B24ED4A2-54FC-4CF6-8828-C56C10830555}" srcOrd="3" destOrd="0" presId="urn:microsoft.com/office/officeart/2018/5/layout/IconCircleLabelList"/>
    <dgm:cxn modelId="{8176E5C4-ECAB-47B9-A7A6-A6F43C25AF2E}" type="presParOf" srcId="{59353602-0BE8-4FC7-8F02-35FAA2B990AC}" destId="{06690120-C52B-47AE-848B-FDD14672D267}" srcOrd="1" destOrd="0" presId="urn:microsoft.com/office/officeart/2018/5/layout/IconCircleLabelList"/>
    <dgm:cxn modelId="{461438E9-CF34-4FAF-89A8-E0700669D471}" type="presParOf" srcId="{59353602-0BE8-4FC7-8F02-35FAA2B990AC}" destId="{3400BC18-9488-4BCD-9BF3-F53876F9B792}" srcOrd="2" destOrd="0" presId="urn:microsoft.com/office/officeart/2018/5/layout/IconCircleLabelList"/>
    <dgm:cxn modelId="{858989B2-ACEC-488F-9DCC-CCF63327D045}" type="presParOf" srcId="{3400BC18-9488-4BCD-9BF3-F53876F9B792}" destId="{53DDD638-4E3E-494B-A3F1-9B09C2258F3C}" srcOrd="0" destOrd="0" presId="urn:microsoft.com/office/officeart/2018/5/layout/IconCircleLabelList"/>
    <dgm:cxn modelId="{27E6AB95-4694-4B6B-A36C-118D092679AC}" type="presParOf" srcId="{3400BC18-9488-4BCD-9BF3-F53876F9B792}" destId="{4E87A2F8-F31D-43CF-A8ED-AB6502615977}" srcOrd="1" destOrd="0" presId="urn:microsoft.com/office/officeart/2018/5/layout/IconCircleLabelList"/>
    <dgm:cxn modelId="{3B0C9BF5-564A-4E2A-ACF5-D06171ADF957}" type="presParOf" srcId="{3400BC18-9488-4BCD-9BF3-F53876F9B792}" destId="{4B63C089-03ED-4872-87C0-2D375EA2A19C}" srcOrd="2" destOrd="0" presId="urn:microsoft.com/office/officeart/2018/5/layout/IconCircleLabelList"/>
    <dgm:cxn modelId="{BEC4A7B8-69CD-4FEB-9ADD-4A18392F103C}" type="presParOf" srcId="{3400BC18-9488-4BCD-9BF3-F53876F9B792}" destId="{A3B895E3-6756-4C7A-9AA8-8E610F586972}" srcOrd="3" destOrd="0" presId="urn:microsoft.com/office/officeart/2018/5/layout/IconCircleLabelList"/>
    <dgm:cxn modelId="{EDB231FD-B9AD-4A45-9709-AA1BB70D622D}" type="presParOf" srcId="{59353602-0BE8-4FC7-8F02-35FAA2B990AC}" destId="{E2043D4E-2E54-486C-9DF9-63F07F50D2D1}" srcOrd="3" destOrd="0" presId="urn:microsoft.com/office/officeart/2018/5/layout/IconCircleLabelList"/>
    <dgm:cxn modelId="{E3529AD5-3CE8-4B7C-A095-03FE645B965D}" type="presParOf" srcId="{59353602-0BE8-4FC7-8F02-35FAA2B990AC}" destId="{7731E67B-8AF9-47DB-8C12-66924D4D1ECB}" srcOrd="4" destOrd="0" presId="urn:microsoft.com/office/officeart/2018/5/layout/IconCircleLabelList"/>
    <dgm:cxn modelId="{2A1B4F6D-6568-4999-AAC2-0BCA68C17EFE}" type="presParOf" srcId="{7731E67B-8AF9-47DB-8C12-66924D4D1ECB}" destId="{AEAAA01D-BFB6-4A81-8373-4BE82F393A5F}" srcOrd="0" destOrd="0" presId="urn:microsoft.com/office/officeart/2018/5/layout/IconCircleLabelList"/>
    <dgm:cxn modelId="{DC5130FC-A5F7-4D21-AB18-A85C5886B636}" type="presParOf" srcId="{7731E67B-8AF9-47DB-8C12-66924D4D1ECB}" destId="{B4BDF088-C451-4258-AE09-704EA8F3ED22}" srcOrd="1" destOrd="0" presId="urn:microsoft.com/office/officeart/2018/5/layout/IconCircleLabelList"/>
    <dgm:cxn modelId="{C4047548-3650-4862-9898-EE210BC78A10}" type="presParOf" srcId="{7731E67B-8AF9-47DB-8C12-66924D4D1ECB}" destId="{E285B6EF-5A4B-496D-BBB4-9F37BD966E9E}" srcOrd="2" destOrd="0" presId="urn:microsoft.com/office/officeart/2018/5/layout/IconCircleLabelList"/>
    <dgm:cxn modelId="{5ACB4532-821A-4A8A-941B-4A71F61FD6DD}" type="presParOf" srcId="{7731E67B-8AF9-47DB-8C12-66924D4D1ECB}" destId="{64E38566-7C26-4450-9914-2826296F0577}" srcOrd="3" destOrd="0" presId="urn:microsoft.com/office/officeart/2018/5/layout/IconCircleLabelList"/>
    <dgm:cxn modelId="{1095804A-F79F-4AC4-8A1F-8FFD9CE1EC35}" type="presParOf" srcId="{59353602-0BE8-4FC7-8F02-35FAA2B990AC}" destId="{4052D484-C7E7-4A63-8635-AF972203C223}" srcOrd="5" destOrd="0" presId="urn:microsoft.com/office/officeart/2018/5/layout/IconCircleLabelList"/>
    <dgm:cxn modelId="{DBC720B3-0974-4AB5-BCE9-3ED387F34755}" type="presParOf" srcId="{59353602-0BE8-4FC7-8F02-35FAA2B990AC}" destId="{F667AC63-924F-43D9-9115-257EC20D47E8}" srcOrd="6" destOrd="0" presId="urn:microsoft.com/office/officeart/2018/5/layout/IconCircleLabelList"/>
    <dgm:cxn modelId="{EFF178B1-AFFB-49DE-B2CC-1213F0E43EA9}" type="presParOf" srcId="{F667AC63-924F-43D9-9115-257EC20D47E8}" destId="{E4CE7C1A-87C7-4213-B321-5F7389FA7EE4}" srcOrd="0" destOrd="0" presId="urn:microsoft.com/office/officeart/2018/5/layout/IconCircleLabelList"/>
    <dgm:cxn modelId="{1488D431-A833-447F-B9BE-EB672E34B78C}" type="presParOf" srcId="{F667AC63-924F-43D9-9115-257EC20D47E8}" destId="{B9406B64-EB1F-4B53-AC39-9326AC545C62}" srcOrd="1" destOrd="0" presId="urn:microsoft.com/office/officeart/2018/5/layout/IconCircleLabelList"/>
    <dgm:cxn modelId="{8DF90E23-185B-48E2-B129-38AAD065DA0E}" type="presParOf" srcId="{F667AC63-924F-43D9-9115-257EC20D47E8}" destId="{E8918482-32DA-4D12-AE0C-9474F6A27604}" srcOrd="2" destOrd="0" presId="urn:microsoft.com/office/officeart/2018/5/layout/IconCircleLabelList"/>
    <dgm:cxn modelId="{4D09FE59-1B33-4CF6-90CE-3DF54A7F5B56}" type="presParOf" srcId="{F667AC63-924F-43D9-9115-257EC20D47E8}" destId="{167C4F3C-FC1F-46E1-B318-32A14A294F09}" srcOrd="3" destOrd="0" presId="urn:microsoft.com/office/officeart/2018/5/layout/IconCircleLabelList"/>
    <dgm:cxn modelId="{EF7A1447-B1AA-4F8E-B13A-49C4617D7E6E}" type="presParOf" srcId="{59353602-0BE8-4FC7-8F02-35FAA2B990AC}" destId="{7CE08AA8-D8A5-40BE-8582-0764E5344092}" srcOrd="7" destOrd="0" presId="urn:microsoft.com/office/officeart/2018/5/layout/IconCircleLabelList"/>
    <dgm:cxn modelId="{A8576FE0-8AD6-4956-822D-D62EC79FB34B}" type="presParOf" srcId="{59353602-0BE8-4FC7-8F02-35FAA2B990AC}" destId="{12608610-A1F9-4855-B496-C8D27E396787}" srcOrd="8" destOrd="0" presId="urn:microsoft.com/office/officeart/2018/5/layout/IconCircleLabelList"/>
    <dgm:cxn modelId="{260CC583-3D22-46E2-9764-063D99EC78D5}" type="presParOf" srcId="{12608610-A1F9-4855-B496-C8D27E396787}" destId="{43B8239C-E0A8-4079-A344-7440AC995905}" srcOrd="0" destOrd="0" presId="urn:microsoft.com/office/officeart/2018/5/layout/IconCircleLabelList"/>
    <dgm:cxn modelId="{397FE4FD-6B9E-4628-B3B3-02BA4BA2083E}" type="presParOf" srcId="{12608610-A1F9-4855-B496-C8D27E396787}" destId="{A3967FBD-D033-4B79-82FF-866B96629A50}" srcOrd="1" destOrd="0" presId="urn:microsoft.com/office/officeart/2018/5/layout/IconCircleLabelList"/>
    <dgm:cxn modelId="{AF718778-B33E-4EC2-8EB5-332C9BFA7B63}" type="presParOf" srcId="{12608610-A1F9-4855-B496-C8D27E396787}" destId="{E3DD8853-F247-40A7-A951-EF91DD673762}" srcOrd="2" destOrd="0" presId="urn:microsoft.com/office/officeart/2018/5/layout/IconCircleLabelList"/>
    <dgm:cxn modelId="{0B011163-688A-4B8C-95D0-B7F5BFF9BC8B}" type="presParOf" srcId="{12608610-A1F9-4855-B496-C8D27E396787}" destId="{A13C2E40-9A5A-4228-A581-D09A650487D4}" srcOrd="3" destOrd="0" presId="urn:microsoft.com/office/officeart/2018/5/layout/IconCircleLabelList"/>
    <dgm:cxn modelId="{161284F2-3E45-4683-98B4-C9AF88F19436}" type="presParOf" srcId="{59353602-0BE8-4FC7-8F02-35FAA2B990AC}" destId="{8ECCF7FC-3D53-4EE9-8525-C61C649B97F4}" srcOrd="9" destOrd="0" presId="urn:microsoft.com/office/officeart/2018/5/layout/IconCircleLabelList"/>
    <dgm:cxn modelId="{B16155AB-EC9C-4C36-8CE4-88DE74978E82}" type="presParOf" srcId="{59353602-0BE8-4FC7-8F02-35FAA2B990AC}" destId="{62893311-5182-4DEA-A806-D27979B1256C}" srcOrd="10" destOrd="0" presId="urn:microsoft.com/office/officeart/2018/5/layout/IconCircleLabelList"/>
    <dgm:cxn modelId="{B3B37ED4-843E-4DCE-A4DB-F574CC363FD4}" type="presParOf" srcId="{62893311-5182-4DEA-A806-D27979B1256C}" destId="{0B7497B2-2418-49D5-8B54-89D71D5B0AD1}" srcOrd="0" destOrd="0" presId="urn:microsoft.com/office/officeart/2018/5/layout/IconCircleLabelList"/>
    <dgm:cxn modelId="{D0FDD7EE-C63B-4576-99ED-1468E5353A9D}" type="presParOf" srcId="{62893311-5182-4DEA-A806-D27979B1256C}" destId="{DC3E0835-0E84-437B-8669-B90FDFC15405}" srcOrd="1" destOrd="0" presId="urn:microsoft.com/office/officeart/2018/5/layout/IconCircleLabelList"/>
    <dgm:cxn modelId="{F3C36086-E289-4D22-AC07-30F642D4AF96}" type="presParOf" srcId="{62893311-5182-4DEA-A806-D27979B1256C}" destId="{11B78AE9-8F5A-47AF-AD9B-12EF4DD877A6}" srcOrd="2" destOrd="0" presId="urn:microsoft.com/office/officeart/2018/5/layout/IconCircleLabelList"/>
    <dgm:cxn modelId="{A87174B1-465A-4E19-A1FD-2144C9F23858}" type="presParOf" srcId="{62893311-5182-4DEA-A806-D27979B1256C}" destId="{9878E572-A286-4E50-896E-7FEC14FD0162}" srcOrd="3" destOrd="0" presId="urn:microsoft.com/office/officeart/2018/5/layout/IconCircleLabelList"/>
    <dgm:cxn modelId="{D016AE3F-DCF4-43CB-B564-3A57C80090D6}" type="presParOf" srcId="{59353602-0BE8-4FC7-8F02-35FAA2B990AC}" destId="{3704C5C2-51FA-4DDB-AE1F-4F1B2F3FFF70}" srcOrd="11" destOrd="0" presId="urn:microsoft.com/office/officeart/2018/5/layout/IconCircleLabelList"/>
    <dgm:cxn modelId="{FFFE3FE8-BDB4-4E13-BAB5-D2E2DB38D5C4}" type="presParOf" srcId="{59353602-0BE8-4FC7-8F02-35FAA2B990AC}" destId="{26DB3CE3-662B-44E3-BF3A-D90D967BEBED}" srcOrd="12" destOrd="0" presId="urn:microsoft.com/office/officeart/2018/5/layout/IconCircleLabelList"/>
    <dgm:cxn modelId="{C5AF3DA5-4C04-4F76-A040-F1FE75BBE010}" type="presParOf" srcId="{26DB3CE3-662B-44E3-BF3A-D90D967BEBED}" destId="{67278A7A-3594-4BAA-A9F4-E8DF3DEDF924}" srcOrd="0" destOrd="0" presId="urn:microsoft.com/office/officeart/2018/5/layout/IconCircleLabelList"/>
    <dgm:cxn modelId="{1F409B33-55A2-4FAF-A0A9-E6BD9984DEBC}" type="presParOf" srcId="{26DB3CE3-662B-44E3-BF3A-D90D967BEBED}" destId="{0089DA3B-2DCF-469E-B681-DB7274777057}" srcOrd="1" destOrd="0" presId="urn:microsoft.com/office/officeart/2018/5/layout/IconCircleLabelList"/>
    <dgm:cxn modelId="{ED5575E5-357B-4F69-B34B-B697E94863E7}" type="presParOf" srcId="{26DB3CE3-662B-44E3-BF3A-D90D967BEBED}" destId="{68E9525D-F567-4063-8577-BA98BF03446E}" srcOrd="2" destOrd="0" presId="urn:microsoft.com/office/officeart/2018/5/layout/IconCircleLabelList"/>
    <dgm:cxn modelId="{5771C446-47DC-4F23-B6E7-D00B2B5CE0CB}" type="presParOf" srcId="{26DB3CE3-662B-44E3-BF3A-D90D967BEBED}" destId="{D21D2AFB-8D29-4BBD-BFAB-85EA912E72AD}" srcOrd="3" destOrd="0" presId="urn:microsoft.com/office/officeart/2018/5/layout/IconCircleLabel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B08897-E314-4B00-BC0F-9D4766CD15A1}" type="doc">
      <dgm:prSet loTypeId="urn:microsoft.com/office/officeart/2018/2/layout/IconLabelDescriptionList" loCatId="icon" qsTypeId="urn:microsoft.com/office/officeart/2005/8/quickstyle/simple1" qsCatId="simple" csTypeId="urn:microsoft.com/office/officeart/2018/5/colors/Iconchunking_neutralbg_accent1_2" csCatId="accent1" phldr="1"/>
      <dgm:spPr/>
      <dgm:t>
        <a:bodyPr/>
        <a:lstStyle/>
        <a:p>
          <a:endParaRPr lang="en-US"/>
        </a:p>
      </dgm:t>
    </dgm:pt>
    <dgm:pt modelId="{44DB82DC-A980-4607-811B-8DCBBDFC9F60}">
      <dgm:prSet/>
      <dgm:spPr/>
      <dgm:t>
        <a:bodyPr/>
        <a:lstStyle/>
        <a:p>
          <a:pPr>
            <a:lnSpc>
              <a:spcPct val="100000"/>
            </a:lnSpc>
            <a:defRPr b="1"/>
          </a:pPr>
          <a:r>
            <a:rPr lang="en-US" b="0" i="0" dirty="0"/>
            <a:t>Mandatory Insurance Documents</a:t>
          </a:r>
          <a:endParaRPr lang="en-US" dirty="0"/>
        </a:p>
      </dgm:t>
    </dgm:pt>
    <dgm:pt modelId="{4E631138-D04C-417B-ABCF-9FAB1761E58F}" type="parTrans" cxnId="{DC06C57E-CB1B-47EF-83FF-1701B56D3BB9}">
      <dgm:prSet/>
      <dgm:spPr/>
      <dgm:t>
        <a:bodyPr/>
        <a:lstStyle/>
        <a:p>
          <a:endParaRPr lang="en-US"/>
        </a:p>
      </dgm:t>
    </dgm:pt>
    <dgm:pt modelId="{41DBC699-B64E-47A0-A99C-9A477DA703C1}" type="sibTrans" cxnId="{DC06C57E-CB1B-47EF-83FF-1701B56D3BB9}">
      <dgm:prSet/>
      <dgm:spPr/>
      <dgm:t>
        <a:bodyPr/>
        <a:lstStyle/>
        <a:p>
          <a:endParaRPr lang="en-US"/>
        </a:p>
      </dgm:t>
    </dgm:pt>
    <dgm:pt modelId="{39952EE4-426C-4EEC-996C-3A81E6BFCD96}">
      <dgm:prSet/>
      <dgm:spPr/>
      <dgm:t>
        <a:bodyPr/>
        <a:lstStyle/>
        <a:p>
          <a:pPr>
            <a:lnSpc>
              <a:spcPct val="100000"/>
            </a:lnSpc>
          </a:pPr>
          <a:r>
            <a:rPr lang="en-US" b="0" i="0"/>
            <a:t>Certificate of Liability Insurance with coverage of at least $1,000,000.00.</a:t>
          </a:r>
          <a:endParaRPr lang="en-US"/>
        </a:p>
      </dgm:t>
    </dgm:pt>
    <dgm:pt modelId="{4F70B7B7-7826-4A69-B970-CE843606B25E}" type="parTrans" cxnId="{04EB721D-4160-4341-9CE3-37C30FF0A33F}">
      <dgm:prSet/>
      <dgm:spPr/>
      <dgm:t>
        <a:bodyPr/>
        <a:lstStyle/>
        <a:p>
          <a:endParaRPr lang="en-US"/>
        </a:p>
      </dgm:t>
    </dgm:pt>
    <dgm:pt modelId="{BC9A6940-711A-4D2C-B1A6-F7F39403385F}" type="sibTrans" cxnId="{04EB721D-4160-4341-9CE3-37C30FF0A33F}">
      <dgm:prSet/>
      <dgm:spPr/>
      <dgm:t>
        <a:bodyPr/>
        <a:lstStyle/>
        <a:p>
          <a:endParaRPr lang="en-US"/>
        </a:p>
      </dgm:t>
    </dgm:pt>
    <dgm:pt modelId="{272E6235-64A0-4CAC-AF87-D3B3BADA9826}">
      <dgm:prSet/>
      <dgm:spPr/>
      <dgm:t>
        <a:bodyPr/>
        <a:lstStyle/>
        <a:p>
          <a:pPr>
            <a:lnSpc>
              <a:spcPct val="100000"/>
            </a:lnSpc>
          </a:pPr>
          <a:r>
            <a:rPr lang="en-US" b="0" i="0"/>
            <a:t>Workers’ Compensation Liability Insurance evidence.</a:t>
          </a:r>
          <a:endParaRPr lang="en-US"/>
        </a:p>
      </dgm:t>
    </dgm:pt>
    <dgm:pt modelId="{0D1B3E21-18CA-4466-AA3B-E63CE950E235}" type="parTrans" cxnId="{4FC65E0C-6B2E-45EF-B2EF-F819D1353FBE}">
      <dgm:prSet/>
      <dgm:spPr/>
      <dgm:t>
        <a:bodyPr/>
        <a:lstStyle/>
        <a:p>
          <a:endParaRPr lang="en-US"/>
        </a:p>
      </dgm:t>
    </dgm:pt>
    <dgm:pt modelId="{DB29E4CA-0DA8-47C3-9D48-36BDC463AA99}" type="sibTrans" cxnId="{4FC65E0C-6B2E-45EF-B2EF-F819D1353FBE}">
      <dgm:prSet/>
      <dgm:spPr/>
      <dgm:t>
        <a:bodyPr/>
        <a:lstStyle/>
        <a:p>
          <a:endParaRPr lang="en-US"/>
        </a:p>
      </dgm:t>
    </dgm:pt>
    <dgm:pt modelId="{E037EF05-7E1D-4BA8-B1E3-504962A04367}">
      <dgm:prSet/>
      <dgm:spPr/>
      <dgm:t>
        <a:bodyPr/>
        <a:lstStyle/>
        <a:p>
          <a:pPr>
            <a:lnSpc>
              <a:spcPct val="100000"/>
            </a:lnSpc>
          </a:pPr>
          <a:r>
            <a:rPr lang="en-US" b="0" i="0" dirty="0"/>
            <a:t>Automobile Liability Insurance proof, including coverage for non-owned vehicles, with a minimum of $1,000,000.00 per occurrence for individuals performing services under this contract.</a:t>
          </a:r>
          <a:endParaRPr lang="en-US" dirty="0"/>
        </a:p>
      </dgm:t>
    </dgm:pt>
    <dgm:pt modelId="{A08BF902-E8DA-4621-9120-23F17FC3818F}" type="parTrans" cxnId="{3466ED2F-04E3-4E77-B4F3-F64F9EAFD745}">
      <dgm:prSet/>
      <dgm:spPr/>
      <dgm:t>
        <a:bodyPr/>
        <a:lstStyle/>
        <a:p>
          <a:endParaRPr lang="en-US"/>
        </a:p>
      </dgm:t>
    </dgm:pt>
    <dgm:pt modelId="{DE781A98-F77C-4C9F-B988-412DBF399D5B}" type="sibTrans" cxnId="{3466ED2F-04E3-4E77-B4F3-F64F9EAFD745}">
      <dgm:prSet/>
      <dgm:spPr/>
      <dgm:t>
        <a:bodyPr/>
        <a:lstStyle/>
        <a:p>
          <a:endParaRPr lang="en-US"/>
        </a:p>
      </dgm:t>
    </dgm:pt>
    <dgm:pt modelId="{86269F89-A899-4E41-821E-541559322226}">
      <dgm:prSet/>
      <dgm:spPr/>
      <dgm:t>
        <a:bodyPr/>
        <a:lstStyle/>
        <a:p>
          <a:pPr>
            <a:lnSpc>
              <a:spcPct val="100000"/>
            </a:lnSpc>
          </a:pPr>
          <a:r>
            <a:rPr lang="en-US" b="0" i="0"/>
            <a:t>Professional Liability Insurance proof.</a:t>
          </a:r>
          <a:endParaRPr lang="en-US"/>
        </a:p>
      </dgm:t>
    </dgm:pt>
    <dgm:pt modelId="{F74CCAC1-8BAF-4E60-8533-59C1F2F8ED9D}" type="parTrans" cxnId="{58CCB2C9-E306-4AC3-B4F1-DE6CD4021B94}">
      <dgm:prSet/>
      <dgm:spPr/>
      <dgm:t>
        <a:bodyPr/>
        <a:lstStyle/>
        <a:p>
          <a:endParaRPr lang="en-US"/>
        </a:p>
      </dgm:t>
    </dgm:pt>
    <dgm:pt modelId="{D31C9C13-67F6-4DEF-A6E1-04488B3D3732}" type="sibTrans" cxnId="{58CCB2C9-E306-4AC3-B4F1-DE6CD4021B94}">
      <dgm:prSet/>
      <dgm:spPr/>
      <dgm:t>
        <a:bodyPr/>
        <a:lstStyle/>
        <a:p>
          <a:endParaRPr lang="en-US"/>
        </a:p>
      </dgm:t>
    </dgm:pt>
    <dgm:pt modelId="{88C972EC-26FF-45DB-ACCF-DE08F1646CD8}">
      <dgm:prSet/>
      <dgm:spPr/>
      <dgm:t>
        <a:bodyPr/>
        <a:lstStyle/>
        <a:p>
          <a:pPr>
            <a:lnSpc>
              <a:spcPct val="100000"/>
            </a:lnSpc>
            <a:defRPr b="1"/>
          </a:pPr>
          <a:r>
            <a:rPr lang="en-US" b="0" i="0" dirty="0"/>
            <a:t>Compliance and Exceptions</a:t>
          </a:r>
          <a:endParaRPr lang="en-US" dirty="0"/>
        </a:p>
      </dgm:t>
    </dgm:pt>
    <dgm:pt modelId="{050AC79E-0E62-448C-9518-29B27989F916}" type="parTrans" cxnId="{A4AA7E97-6947-449D-BFB6-C5F131686209}">
      <dgm:prSet/>
      <dgm:spPr/>
      <dgm:t>
        <a:bodyPr/>
        <a:lstStyle/>
        <a:p>
          <a:endParaRPr lang="en-US"/>
        </a:p>
      </dgm:t>
    </dgm:pt>
    <dgm:pt modelId="{A2594D7C-9A2F-4966-A49C-7846A283C71B}" type="sibTrans" cxnId="{A4AA7E97-6947-449D-BFB6-C5F131686209}">
      <dgm:prSet/>
      <dgm:spPr/>
      <dgm:t>
        <a:bodyPr/>
        <a:lstStyle/>
        <a:p>
          <a:endParaRPr lang="en-US"/>
        </a:p>
      </dgm:t>
    </dgm:pt>
    <dgm:pt modelId="{34C7ED8C-8FC7-4FB5-BF37-CF7A59768B15}">
      <dgm:prSet/>
      <dgm:spPr/>
      <dgm:t>
        <a:bodyPr/>
        <a:lstStyle/>
        <a:p>
          <a:pPr>
            <a:lnSpc>
              <a:spcPct val="100000"/>
            </a:lnSpc>
          </a:pPr>
          <a:r>
            <a:rPr lang="en-US" b="0" i="0" dirty="0"/>
            <a:t>Proposers unable to furnish any of the required insurance certificates or proofs at the time of proposal submission must provide a comprehensive written rationale for such non-compliance.</a:t>
          </a:r>
          <a:endParaRPr lang="en-US" dirty="0"/>
        </a:p>
      </dgm:t>
    </dgm:pt>
    <dgm:pt modelId="{CD48C3D2-28F4-41DF-AB99-F369684AF785}" type="parTrans" cxnId="{69B49BAC-4420-4E5E-A9A7-E0D45E691D04}">
      <dgm:prSet/>
      <dgm:spPr/>
      <dgm:t>
        <a:bodyPr/>
        <a:lstStyle/>
        <a:p>
          <a:endParaRPr lang="en-US"/>
        </a:p>
      </dgm:t>
    </dgm:pt>
    <dgm:pt modelId="{906B940D-F837-4D69-B9DF-9C4561568929}" type="sibTrans" cxnId="{69B49BAC-4420-4E5E-A9A7-E0D45E691D04}">
      <dgm:prSet/>
      <dgm:spPr/>
      <dgm:t>
        <a:bodyPr/>
        <a:lstStyle/>
        <a:p>
          <a:endParaRPr lang="en-US"/>
        </a:p>
      </dgm:t>
    </dgm:pt>
    <dgm:pt modelId="{65243A0A-B168-420F-89EC-2103CADD543C}">
      <dgm:prSet/>
      <dgm:spPr/>
      <dgm:t>
        <a:bodyPr/>
        <a:lstStyle/>
        <a:p>
          <a:pPr>
            <a:lnSpc>
              <a:spcPct val="100000"/>
            </a:lnSpc>
          </a:pPr>
          <a:r>
            <a:rPr lang="en-US" b="0" i="0"/>
            <a:t>Covered California reserves the right to consider accepting proposals lacking the specified insurance documents, contingent upon the proposer’s valid explanation for the omission and a commitment to furnish the requisite certificates prior to the finalization of the contract.</a:t>
          </a:r>
          <a:endParaRPr lang="en-US"/>
        </a:p>
      </dgm:t>
    </dgm:pt>
    <dgm:pt modelId="{69BE7774-867E-44C3-9CFC-A0812701A355}" type="parTrans" cxnId="{C015CD7F-4C3F-4FBF-AFF2-A088055687D7}">
      <dgm:prSet/>
      <dgm:spPr/>
      <dgm:t>
        <a:bodyPr/>
        <a:lstStyle/>
        <a:p>
          <a:endParaRPr lang="en-US"/>
        </a:p>
      </dgm:t>
    </dgm:pt>
    <dgm:pt modelId="{7571510A-F97B-4946-B73A-B3A434AABA27}" type="sibTrans" cxnId="{C015CD7F-4C3F-4FBF-AFF2-A088055687D7}">
      <dgm:prSet/>
      <dgm:spPr/>
      <dgm:t>
        <a:bodyPr/>
        <a:lstStyle/>
        <a:p>
          <a:endParaRPr lang="en-US"/>
        </a:p>
      </dgm:t>
    </dgm:pt>
    <dgm:pt modelId="{C646B6C5-8C55-4FBC-8D20-5BB7A15994DD}">
      <dgm:prSet/>
      <dgm:spPr/>
      <dgm:t>
        <a:bodyPr/>
        <a:lstStyle/>
        <a:p>
          <a:pPr>
            <a:lnSpc>
              <a:spcPct val="100000"/>
            </a:lnSpc>
          </a:pPr>
          <a:r>
            <a:rPr lang="en-US" b="0" i="0" dirty="0"/>
            <a:t>A contract will not be executed without the acquisition of the essential insurance certificates. Failure to provide the necessary documents before contract execution will lead to the contract being awarded to the next highest-scored proposer.</a:t>
          </a:r>
          <a:endParaRPr lang="en-US" dirty="0"/>
        </a:p>
      </dgm:t>
    </dgm:pt>
    <dgm:pt modelId="{D9995C70-7480-4AC6-98C0-7EA269C79D5D}" type="parTrans" cxnId="{506A599F-3AE0-4C52-A863-19D5D5DEF803}">
      <dgm:prSet/>
      <dgm:spPr/>
      <dgm:t>
        <a:bodyPr/>
        <a:lstStyle/>
        <a:p>
          <a:endParaRPr lang="en-US"/>
        </a:p>
      </dgm:t>
    </dgm:pt>
    <dgm:pt modelId="{35FE5E7E-670A-4DC4-A6AF-3A3B1159F812}" type="sibTrans" cxnId="{506A599F-3AE0-4C52-A863-19D5D5DEF803}">
      <dgm:prSet/>
      <dgm:spPr/>
      <dgm:t>
        <a:bodyPr/>
        <a:lstStyle/>
        <a:p>
          <a:endParaRPr lang="en-US"/>
        </a:p>
      </dgm:t>
    </dgm:pt>
    <dgm:pt modelId="{4BEF403B-B5CA-410B-B629-042C9056E027}">
      <dgm:prSet/>
      <dgm:spPr/>
      <dgm:t>
        <a:bodyPr/>
        <a:lstStyle/>
        <a:p>
          <a:pPr>
            <a:lnSpc>
              <a:spcPct val="100000"/>
            </a:lnSpc>
            <a:defRPr b="1"/>
          </a:pPr>
          <a:r>
            <a:rPr lang="en-US" b="0" i="0"/>
            <a:t>Corporate Proposer Requirements</a:t>
          </a:r>
          <a:endParaRPr lang="en-US"/>
        </a:p>
      </dgm:t>
    </dgm:pt>
    <dgm:pt modelId="{50015D83-96FA-4D61-BAD6-8D37CB5C45D0}" type="parTrans" cxnId="{B946954D-008D-4040-A527-E65B723205B0}">
      <dgm:prSet/>
      <dgm:spPr/>
      <dgm:t>
        <a:bodyPr/>
        <a:lstStyle/>
        <a:p>
          <a:endParaRPr lang="en-US"/>
        </a:p>
      </dgm:t>
    </dgm:pt>
    <dgm:pt modelId="{34A74004-676B-4B84-A6B2-9FBC96683A6A}" type="sibTrans" cxnId="{B946954D-008D-4040-A527-E65B723205B0}">
      <dgm:prSet/>
      <dgm:spPr/>
      <dgm:t>
        <a:bodyPr/>
        <a:lstStyle/>
        <a:p>
          <a:endParaRPr lang="en-US"/>
        </a:p>
      </dgm:t>
    </dgm:pt>
    <dgm:pt modelId="{F5AC985B-B046-475B-9979-1EE57A7BFF66}">
      <dgm:prSet/>
      <dgm:spPr/>
      <dgm:t>
        <a:bodyPr/>
        <a:lstStyle/>
        <a:p>
          <a:pPr>
            <a:lnSpc>
              <a:spcPct val="100000"/>
            </a:lnSpc>
          </a:pPr>
          <a:r>
            <a:rPr lang="en-US" b="0" i="0"/>
            <a:t>Incorporated proposer organizations must demonstrate their Active status with the California Secretary of State (SOS) by providing either: a. A current Certificate of Status issued by the SOS. b. A copy of the proposer’s Entity Detail page from the SOS’s Business Search website.</a:t>
          </a:r>
          <a:endParaRPr lang="en-US"/>
        </a:p>
      </dgm:t>
    </dgm:pt>
    <dgm:pt modelId="{23273F01-1867-43F5-9480-043BADD897BD}" type="parTrans" cxnId="{3882D389-049D-410F-A52A-B46CCB44B56E}">
      <dgm:prSet/>
      <dgm:spPr/>
      <dgm:t>
        <a:bodyPr/>
        <a:lstStyle/>
        <a:p>
          <a:endParaRPr lang="en-US"/>
        </a:p>
      </dgm:t>
    </dgm:pt>
    <dgm:pt modelId="{1E9D390C-56A7-4809-9D40-93E82BFABCFB}" type="sibTrans" cxnId="{3882D389-049D-410F-A52A-B46CCB44B56E}">
      <dgm:prSet/>
      <dgm:spPr/>
      <dgm:t>
        <a:bodyPr/>
        <a:lstStyle/>
        <a:p>
          <a:endParaRPr lang="en-US"/>
        </a:p>
      </dgm:t>
    </dgm:pt>
    <dgm:pt modelId="{9514AF9F-FCBC-41E1-A360-A08288EBC353}" type="pres">
      <dgm:prSet presAssocID="{76B08897-E314-4B00-BC0F-9D4766CD15A1}" presName="root" presStyleCnt="0">
        <dgm:presLayoutVars>
          <dgm:dir/>
          <dgm:resizeHandles val="exact"/>
        </dgm:presLayoutVars>
      </dgm:prSet>
      <dgm:spPr/>
    </dgm:pt>
    <dgm:pt modelId="{2AB331AB-80D2-4CCA-9E27-E187E036A001}" type="pres">
      <dgm:prSet presAssocID="{44DB82DC-A980-4607-811B-8DCBBDFC9F60}" presName="compNode" presStyleCnt="0"/>
      <dgm:spPr/>
    </dgm:pt>
    <dgm:pt modelId="{A26AC491-93C5-4FE2-A888-6725E59AEB64}" type="pres">
      <dgm:prSet presAssocID="{44DB82DC-A980-4607-811B-8DCBBDFC9F6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
        </a:ext>
      </dgm:extLst>
    </dgm:pt>
    <dgm:pt modelId="{97499A06-6C21-4EB8-83BF-862229082C02}" type="pres">
      <dgm:prSet presAssocID="{44DB82DC-A980-4607-811B-8DCBBDFC9F60}" presName="iconSpace" presStyleCnt="0"/>
      <dgm:spPr/>
    </dgm:pt>
    <dgm:pt modelId="{6F98A2FC-F28E-4D30-9898-E88494B76D96}" type="pres">
      <dgm:prSet presAssocID="{44DB82DC-A980-4607-811B-8DCBBDFC9F60}" presName="parTx" presStyleLbl="revTx" presStyleIdx="0" presStyleCnt="6">
        <dgm:presLayoutVars>
          <dgm:chMax val="0"/>
          <dgm:chPref val="0"/>
        </dgm:presLayoutVars>
      </dgm:prSet>
      <dgm:spPr/>
    </dgm:pt>
    <dgm:pt modelId="{36CF463E-1D86-4FAB-91AB-CF0853ED73E6}" type="pres">
      <dgm:prSet presAssocID="{44DB82DC-A980-4607-811B-8DCBBDFC9F60}" presName="txSpace" presStyleCnt="0"/>
      <dgm:spPr/>
    </dgm:pt>
    <dgm:pt modelId="{3EC071CD-49AB-4639-86EE-B194E518A8E6}" type="pres">
      <dgm:prSet presAssocID="{44DB82DC-A980-4607-811B-8DCBBDFC9F60}" presName="desTx" presStyleLbl="revTx" presStyleIdx="1" presStyleCnt="6">
        <dgm:presLayoutVars/>
      </dgm:prSet>
      <dgm:spPr/>
    </dgm:pt>
    <dgm:pt modelId="{B3F91C17-EF48-41FA-89B0-A8A727F85824}" type="pres">
      <dgm:prSet presAssocID="{41DBC699-B64E-47A0-A99C-9A477DA703C1}" presName="sibTrans" presStyleCnt="0"/>
      <dgm:spPr/>
    </dgm:pt>
    <dgm:pt modelId="{5B1664DB-DCC9-460A-9034-4765F7078FBE}" type="pres">
      <dgm:prSet presAssocID="{88C972EC-26FF-45DB-ACCF-DE08F1646CD8}" presName="compNode" presStyleCnt="0"/>
      <dgm:spPr/>
    </dgm:pt>
    <dgm:pt modelId="{D9B738A1-E695-47C0-90D4-C9A1AAA44AEE}" type="pres">
      <dgm:prSet presAssocID="{88C972EC-26FF-45DB-ACCF-DE08F1646CD8}"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vel"/>
        </a:ext>
      </dgm:extLst>
    </dgm:pt>
    <dgm:pt modelId="{49FD7AB6-685C-4672-BB24-827E6552F886}" type="pres">
      <dgm:prSet presAssocID="{88C972EC-26FF-45DB-ACCF-DE08F1646CD8}" presName="iconSpace" presStyleCnt="0"/>
      <dgm:spPr/>
    </dgm:pt>
    <dgm:pt modelId="{50A79F8F-BA5C-4469-8BF2-AC57665800A6}" type="pres">
      <dgm:prSet presAssocID="{88C972EC-26FF-45DB-ACCF-DE08F1646CD8}" presName="parTx" presStyleLbl="revTx" presStyleIdx="2" presStyleCnt="6">
        <dgm:presLayoutVars>
          <dgm:chMax val="0"/>
          <dgm:chPref val="0"/>
        </dgm:presLayoutVars>
      </dgm:prSet>
      <dgm:spPr/>
    </dgm:pt>
    <dgm:pt modelId="{1306908A-89B7-46EF-990E-C327DF662E77}" type="pres">
      <dgm:prSet presAssocID="{88C972EC-26FF-45DB-ACCF-DE08F1646CD8}" presName="txSpace" presStyleCnt="0"/>
      <dgm:spPr/>
    </dgm:pt>
    <dgm:pt modelId="{5D86B152-A191-4153-8C2E-37EC85B500DD}" type="pres">
      <dgm:prSet presAssocID="{88C972EC-26FF-45DB-ACCF-DE08F1646CD8}" presName="desTx" presStyleLbl="revTx" presStyleIdx="3" presStyleCnt="6">
        <dgm:presLayoutVars/>
      </dgm:prSet>
      <dgm:spPr/>
    </dgm:pt>
    <dgm:pt modelId="{72FF4AF5-0791-4C62-ACE5-F8F6D69A9DEB}" type="pres">
      <dgm:prSet presAssocID="{A2594D7C-9A2F-4966-A49C-7846A283C71B}" presName="sibTrans" presStyleCnt="0"/>
      <dgm:spPr/>
    </dgm:pt>
    <dgm:pt modelId="{9B56D4B3-7E93-43C7-92FF-85B88197E675}" type="pres">
      <dgm:prSet presAssocID="{4BEF403B-B5CA-410B-B629-042C9056E027}" presName="compNode" presStyleCnt="0"/>
      <dgm:spPr/>
    </dgm:pt>
    <dgm:pt modelId="{97694F52-8FC1-44D2-95F3-7DA1F969ED3D}" type="pres">
      <dgm:prSet presAssocID="{4BEF403B-B5CA-410B-B629-042C9056E027}"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Judge"/>
        </a:ext>
      </dgm:extLst>
    </dgm:pt>
    <dgm:pt modelId="{096110CE-57E2-4488-881B-F980ACFDBDCC}" type="pres">
      <dgm:prSet presAssocID="{4BEF403B-B5CA-410B-B629-042C9056E027}" presName="iconSpace" presStyleCnt="0"/>
      <dgm:spPr/>
    </dgm:pt>
    <dgm:pt modelId="{CD62E3E1-7D70-4E8A-94D4-A06CAE4BDAC7}" type="pres">
      <dgm:prSet presAssocID="{4BEF403B-B5CA-410B-B629-042C9056E027}" presName="parTx" presStyleLbl="revTx" presStyleIdx="4" presStyleCnt="6">
        <dgm:presLayoutVars>
          <dgm:chMax val="0"/>
          <dgm:chPref val="0"/>
        </dgm:presLayoutVars>
      </dgm:prSet>
      <dgm:spPr/>
    </dgm:pt>
    <dgm:pt modelId="{ED1EF8BA-9419-4C20-9C30-C334EC318424}" type="pres">
      <dgm:prSet presAssocID="{4BEF403B-B5CA-410B-B629-042C9056E027}" presName="txSpace" presStyleCnt="0"/>
      <dgm:spPr/>
    </dgm:pt>
    <dgm:pt modelId="{0EB9D811-2E7F-4F92-ADDD-931B5A13E191}" type="pres">
      <dgm:prSet presAssocID="{4BEF403B-B5CA-410B-B629-042C9056E027}" presName="desTx" presStyleLbl="revTx" presStyleIdx="5" presStyleCnt="6">
        <dgm:presLayoutVars/>
      </dgm:prSet>
      <dgm:spPr/>
    </dgm:pt>
  </dgm:ptLst>
  <dgm:cxnLst>
    <dgm:cxn modelId="{4FC65E0C-6B2E-45EF-B2EF-F819D1353FBE}" srcId="{44DB82DC-A980-4607-811B-8DCBBDFC9F60}" destId="{272E6235-64A0-4CAC-AF87-D3B3BADA9826}" srcOrd="1" destOrd="0" parTransId="{0D1B3E21-18CA-4466-AA3B-E63CE950E235}" sibTransId="{DB29E4CA-0DA8-47C3-9D48-36BDC463AA99}"/>
    <dgm:cxn modelId="{059F6A18-88A1-4095-818F-350FABECB5AE}" type="presOf" srcId="{86269F89-A899-4E41-821E-541559322226}" destId="{3EC071CD-49AB-4639-86EE-B194E518A8E6}" srcOrd="0" destOrd="3" presId="urn:microsoft.com/office/officeart/2018/2/layout/IconLabelDescriptionList"/>
    <dgm:cxn modelId="{04EB721D-4160-4341-9CE3-37C30FF0A33F}" srcId="{44DB82DC-A980-4607-811B-8DCBBDFC9F60}" destId="{39952EE4-426C-4EEC-996C-3A81E6BFCD96}" srcOrd="0" destOrd="0" parTransId="{4F70B7B7-7826-4A69-B970-CE843606B25E}" sibTransId="{BC9A6940-711A-4D2C-B1A6-F7F39403385F}"/>
    <dgm:cxn modelId="{EC480923-6100-4DD0-80E1-B31DB9A12FA8}" type="presOf" srcId="{76B08897-E314-4B00-BC0F-9D4766CD15A1}" destId="{9514AF9F-FCBC-41E1-A360-A08288EBC353}" srcOrd="0" destOrd="0" presId="urn:microsoft.com/office/officeart/2018/2/layout/IconLabelDescriptionList"/>
    <dgm:cxn modelId="{3466ED2F-04E3-4E77-B4F3-F64F9EAFD745}" srcId="{44DB82DC-A980-4607-811B-8DCBBDFC9F60}" destId="{E037EF05-7E1D-4BA8-B1E3-504962A04367}" srcOrd="2" destOrd="0" parTransId="{A08BF902-E8DA-4621-9120-23F17FC3818F}" sibTransId="{DE781A98-F77C-4C9F-B988-412DBF399D5B}"/>
    <dgm:cxn modelId="{7E757967-EB24-4D5B-81BD-C1354D519714}" type="presOf" srcId="{F5AC985B-B046-475B-9979-1EE57A7BFF66}" destId="{0EB9D811-2E7F-4F92-ADDD-931B5A13E191}" srcOrd="0" destOrd="0" presId="urn:microsoft.com/office/officeart/2018/2/layout/IconLabelDescriptionList"/>
    <dgm:cxn modelId="{B946954D-008D-4040-A527-E65B723205B0}" srcId="{76B08897-E314-4B00-BC0F-9D4766CD15A1}" destId="{4BEF403B-B5CA-410B-B629-042C9056E027}" srcOrd="2" destOrd="0" parTransId="{50015D83-96FA-4D61-BAD6-8D37CB5C45D0}" sibTransId="{34A74004-676B-4B84-A6B2-9FBC96683A6A}"/>
    <dgm:cxn modelId="{DF2A0255-32B7-4D6A-8C8C-9057E0310D5A}" type="presOf" srcId="{E037EF05-7E1D-4BA8-B1E3-504962A04367}" destId="{3EC071CD-49AB-4639-86EE-B194E518A8E6}" srcOrd="0" destOrd="2" presId="urn:microsoft.com/office/officeart/2018/2/layout/IconLabelDescriptionList"/>
    <dgm:cxn modelId="{1EF13459-15F9-449E-A761-E483B6EF2F55}" type="presOf" srcId="{39952EE4-426C-4EEC-996C-3A81E6BFCD96}" destId="{3EC071CD-49AB-4639-86EE-B194E518A8E6}" srcOrd="0" destOrd="0" presId="urn:microsoft.com/office/officeart/2018/2/layout/IconLabelDescriptionList"/>
    <dgm:cxn modelId="{B2B7017A-3E09-442C-9B2E-61ACC881D13F}" type="presOf" srcId="{34C7ED8C-8FC7-4FB5-BF37-CF7A59768B15}" destId="{5D86B152-A191-4153-8C2E-37EC85B500DD}" srcOrd="0" destOrd="0" presId="urn:microsoft.com/office/officeart/2018/2/layout/IconLabelDescriptionList"/>
    <dgm:cxn modelId="{DC06C57E-CB1B-47EF-83FF-1701B56D3BB9}" srcId="{76B08897-E314-4B00-BC0F-9D4766CD15A1}" destId="{44DB82DC-A980-4607-811B-8DCBBDFC9F60}" srcOrd="0" destOrd="0" parTransId="{4E631138-D04C-417B-ABCF-9FAB1761E58F}" sibTransId="{41DBC699-B64E-47A0-A99C-9A477DA703C1}"/>
    <dgm:cxn modelId="{C015CD7F-4C3F-4FBF-AFF2-A088055687D7}" srcId="{88C972EC-26FF-45DB-ACCF-DE08F1646CD8}" destId="{65243A0A-B168-420F-89EC-2103CADD543C}" srcOrd="1" destOrd="0" parTransId="{69BE7774-867E-44C3-9CFC-A0812701A355}" sibTransId="{7571510A-F97B-4946-B73A-B3A434AABA27}"/>
    <dgm:cxn modelId="{D4A67C89-C4E7-4F17-B72E-9F96842F039E}" type="presOf" srcId="{88C972EC-26FF-45DB-ACCF-DE08F1646CD8}" destId="{50A79F8F-BA5C-4469-8BF2-AC57665800A6}" srcOrd="0" destOrd="0" presId="urn:microsoft.com/office/officeart/2018/2/layout/IconLabelDescriptionList"/>
    <dgm:cxn modelId="{3882D389-049D-410F-A52A-B46CCB44B56E}" srcId="{4BEF403B-B5CA-410B-B629-042C9056E027}" destId="{F5AC985B-B046-475B-9979-1EE57A7BFF66}" srcOrd="0" destOrd="0" parTransId="{23273F01-1867-43F5-9480-043BADD897BD}" sibTransId="{1E9D390C-56A7-4809-9D40-93E82BFABCFB}"/>
    <dgm:cxn modelId="{65279C8B-D26E-43FB-AF6E-A019126E57E8}" type="presOf" srcId="{C646B6C5-8C55-4FBC-8D20-5BB7A15994DD}" destId="{5D86B152-A191-4153-8C2E-37EC85B500DD}" srcOrd="0" destOrd="2" presId="urn:microsoft.com/office/officeart/2018/2/layout/IconLabelDescriptionList"/>
    <dgm:cxn modelId="{A4AA7E97-6947-449D-BFB6-C5F131686209}" srcId="{76B08897-E314-4B00-BC0F-9D4766CD15A1}" destId="{88C972EC-26FF-45DB-ACCF-DE08F1646CD8}" srcOrd="1" destOrd="0" parTransId="{050AC79E-0E62-448C-9518-29B27989F916}" sibTransId="{A2594D7C-9A2F-4966-A49C-7846A283C71B}"/>
    <dgm:cxn modelId="{506A599F-3AE0-4C52-A863-19D5D5DEF803}" srcId="{88C972EC-26FF-45DB-ACCF-DE08F1646CD8}" destId="{C646B6C5-8C55-4FBC-8D20-5BB7A15994DD}" srcOrd="2" destOrd="0" parTransId="{D9995C70-7480-4AC6-98C0-7EA269C79D5D}" sibTransId="{35FE5E7E-670A-4DC4-A6AF-3A3B1159F812}"/>
    <dgm:cxn modelId="{A21B79A2-9F32-4BC1-8AF7-A36B0994FFAE}" type="presOf" srcId="{4BEF403B-B5CA-410B-B629-042C9056E027}" destId="{CD62E3E1-7D70-4E8A-94D4-A06CAE4BDAC7}" srcOrd="0" destOrd="0" presId="urn:microsoft.com/office/officeart/2018/2/layout/IconLabelDescriptionList"/>
    <dgm:cxn modelId="{69B49BAC-4420-4E5E-A9A7-E0D45E691D04}" srcId="{88C972EC-26FF-45DB-ACCF-DE08F1646CD8}" destId="{34C7ED8C-8FC7-4FB5-BF37-CF7A59768B15}" srcOrd="0" destOrd="0" parTransId="{CD48C3D2-28F4-41DF-AB99-F369684AF785}" sibTransId="{906B940D-F837-4D69-B9DF-9C4561568929}"/>
    <dgm:cxn modelId="{12E0D4BE-D950-4693-99E8-F520906A153C}" type="presOf" srcId="{272E6235-64A0-4CAC-AF87-D3B3BADA9826}" destId="{3EC071CD-49AB-4639-86EE-B194E518A8E6}" srcOrd="0" destOrd="1" presId="urn:microsoft.com/office/officeart/2018/2/layout/IconLabelDescriptionList"/>
    <dgm:cxn modelId="{58CCB2C9-E306-4AC3-B4F1-DE6CD4021B94}" srcId="{44DB82DC-A980-4607-811B-8DCBBDFC9F60}" destId="{86269F89-A899-4E41-821E-541559322226}" srcOrd="3" destOrd="0" parTransId="{F74CCAC1-8BAF-4E60-8533-59C1F2F8ED9D}" sibTransId="{D31C9C13-67F6-4DEF-A6E1-04488B3D3732}"/>
    <dgm:cxn modelId="{C3E709E7-7AFA-414F-AAB1-30735569AC95}" type="presOf" srcId="{44DB82DC-A980-4607-811B-8DCBBDFC9F60}" destId="{6F98A2FC-F28E-4D30-9898-E88494B76D96}" srcOrd="0" destOrd="0" presId="urn:microsoft.com/office/officeart/2018/2/layout/IconLabelDescriptionList"/>
    <dgm:cxn modelId="{1C11F8F8-7376-4AD1-835E-ADEB41659985}" type="presOf" srcId="{65243A0A-B168-420F-89EC-2103CADD543C}" destId="{5D86B152-A191-4153-8C2E-37EC85B500DD}" srcOrd="0" destOrd="1" presId="urn:microsoft.com/office/officeart/2018/2/layout/IconLabelDescriptionList"/>
    <dgm:cxn modelId="{1C182B4F-FF0C-4E27-B88C-79E9F4170959}" type="presParOf" srcId="{9514AF9F-FCBC-41E1-A360-A08288EBC353}" destId="{2AB331AB-80D2-4CCA-9E27-E187E036A001}" srcOrd="0" destOrd="0" presId="urn:microsoft.com/office/officeart/2018/2/layout/IconLabelDescriptionList"/>
    <dgm:cxn modelId="{02B89A4F-D182-42A5-B1C7-BE25C7539FD6}" type="presParOf" srcId="{2AB331AB-80D2-4CCA-9E27-E187E036A001}" destId="{A26AC491-93C5-4FE2-A888-6725E59AEB64}" srcOrd="0" destOrd="0" presId="urn:microsoft.com/office/officeart/2018/2/layout/IconLabelDescriptionList"/>
    <dgm:cxn modelId="{1505FFB2-5CF5-408F-B435-A1432EE69137}" type="presParOf" srcId="{2AB331AB-80D2-4CCA-9E27-E187E036A001}" destId="{97499A06-6C21-4EB8-83BF-862229082C02}" srcOrd="1" destOrd="0" presId="urn:microsoft.com/office/officeart/2018/2/layout/IconLabelDescriptionList"/>
    <dgm:cxn modelId="{F25DF030-F3FF-4F71-968D-4F0CA64D3370}" type="presParOf" srcId="{2AB331AB-80D2-4CCA-9E27-E187E036A001}" destId="{6F98A2FC-F28E-4D30-9898-E88494B76D96}" srcOrd="2" destOrd="0" presId="urn:microsoft.com/office/officeart/2018/2/layout/IconLabelDescriptionList"/>
    <dgm:cxn modelId="{3E88FEBA-4604-47DC-B5AB-957F5C9A86A3}" type="presParOf" srcId="{2AB331AB-80D2-4CCA-9E27-E187E036A001}" destId="{36CF463E-1D86-4FAB-91AB-CF0853ED73E6}" srcOrd="3" destOrd="0" presId="urn:microsoft.com/office/officeart/2018/2/layout/IconLabelDescriptionList"/>
    <dgm:cxn modelId="{6087BA27-B2A9-4107-9C0C-A3E38785E252}" type="presParOf" srcId="{2AB331AB-80D2-4CCA-9E27-E187E036A001}" destId="{3EC071CD-49AB-4639-86EE-B194E518A8E6}" srcOrd="4" destOrd="0" presId="urn:microsoft.com/office/officeart/2018/2/layout/IconLabelDescriptionList"/>
    <dgm:cxn modelId="{DEF89762-F08F-4C02-9111-86F8E4A04A38}" type="presParOf" srcId="{9514AF9F-FCBC-41E1-A360-A08288EBC353}" destId="{B3F91C17-EF48-41FA-89B0-A8A727F85824}" srcOrd="1" destOrd="0" presId="urn:microsoft.com/office/officeart/2018/2/layout/IconLabelDescriptionList"/>
    <dgm:cxn modelId="{B31B2FBB-603C-473C-9186-A0B11BE1DCA5}" type="presParOf" srcId="{9514AF9F-FCBC-41E1-A360-A08288EBC353}" destId="{5B1664DB-DCC9-460A-9034-4765F7078FBE}" srcOrd="2" destOrd="0" presId="urn:microsoft.com/office/officeart/2018/2/layout/IconLabelDescriptionList"/>
    <dgm:cxn modelId="{3461E3B5-E4F1-4EBC-97E1-EFE1714F55FE}" type="presParOf" srcId="{5B1664DB-DCC9-460A-9034-4765F7078FBE}" destId="{D9B738A1-E695-47C0-90D4-C9A1AAA44AEE}" srcOrd="0" destOrd="0" presId="urn:microsoft.com/office/officeart/2018/2/layout/IconLabelDescriptionList"/>
    <dgm:cxn modelId="{ECA2D912-848D-430B-A772-8722EE8A22CF}" type="presParOf" srcId="{5B1664DB-DCC9-460A-9034-4765F7078FBE}" destId="{49FD7AB6-685C-4672-BB24-827E6552F886}" srcOrd="1" destOrd="0" presId="urn:microsoft.com/office/officeart/2018/2/layout/IconLabelDescriptionList"/>
    <dgm:cxn modelId="{2E0CCD3F-9355-41A1-BC61-AE09BC550A7A}" type="presParOf" srcId="{5B1664DB-DCC9-460A-9034-4765F7078FBE}" destId="{50A79F8F-BA5C-4469-8BF2-AC57665800A6}" srcOrd="2" destOrd="0" presId="urn:microsoft.com/office/officeart/2018/2/layout/IconLabelDescriptionList"/>
    <dgm:cxn modelId="{7CD0E656-F70A-4406-A3F7-8D731B7663D2}" type="presParOf" srcId="{5B1664DB-DCC9-460A-9034-4765F7078FBE}" destId="{1306908A-89B7-46EF-990E-C327DF662E77}" srcOrd="3" destOrd="0" presId="urn:microsoft.com/office/officeart/2018/2/layout/IconLabelDescriptionList"/>
    <dgm:cxn modelId="{500DD99A-7A7B-40F9-BCE7-25ABB6211D3C}" type="presParOf" srcId="{5B1664DB-DCC9-460A-9034-4765F7078FBE}" destId="{5D86B152-A191-4153-8C2E-37EC85B500DD}" srcOrd="4" destOrd="0" presId="urn:microsoft.com/office/officeart/2018/2/layout/IconLabelDescriptionList"/>
    <dgm:cxn modelId="{E7DE4B00-B29F-4AC5-B347-3CF74949E7F8}" type="presParOf" srcId="{9514AF9F-FCBC-41E1-A360-A08288EBC353}" destId="{72FF4AF5-0791-4C62-ACE5-F8F6D69A9DEB}" srcOrd="3" destOrd="0" presId="urn:microsoft.com/office/officeart/2018/2/layout/IconLabelDescriptionList"/>
    <dgm:cxn modelId="{2396B552-1173-4839-9CD8-8E2E59A0FF18}" type="presParOf" srcId="{9514AF9F-FCBC-41E1-A360-A08288EBC353}" destId="{9B56D4B3-7E93-43C7-92FF-85B88197E675}" srcOrd="4" destOrd="0" presId="urn:microsoft.com/office/officeart/2018/2/layout/IconLabelDescriptionList"/>
    <dgm:cxn modelId="{279A4C08-8156-4F3B-BEBF-74BE218D496D}" type="presParOf" srcId="{9B56D4B3-7E93-43C7-92FF-85B88197E675}" destId="{97694F52-8FC1-44D2-95F3-7DA1F969ED3D}" srcOrd="0" destOrd="0" presId="urn:microsoft.com/office/officeart/2018/2/layout/IconLabelDescriptionList"/>
    <dgm:cxn modelId="{DB53CB51-4768-46A4-B553-BF0FA19AAA9C}" type="presParOf" srcId="{9B56D4B3-7E93-43C7-92FF-85B88197E675}" destId="{096110CE-57E2-4488-881B-F980ACFDBDCC}" srcOrd="1" destOrd="0" presId="urn:microsoft.com/office/officeart/2018/2/layout/IconLabelDescriptionList"/>
    <dgm:cxn modelId="{998956E6-30DE-45F2-A2A5-F5B03F5CC4E6}" type="presParOf" srcId="{9B56D4B3-7E93-43C7-92FF-85B88197E675}" destId="{CD62E3E1-7D70-4E8A-94D4-A06CAE4BDAC7}" srcOrd="2" destOrd="0" presId="urn:microsoft.com/office/officeart/2018/2/layout/IconLabelDescriptionList"/>
    <dgm:cxn modelId="{51195C73-FBB2-474A-9DFA-096C4744955F}" type="presParOf" srcId="{9B56D4B3-7E93-43C7-92FF-85B88197E675}" destId="{ED1EF8BA-9419-4C20-9C30-C334EC318424}" srcOrd="3" destOrd="0" presId="urn:microsoft.com/office/officeart/2018/2/layout/IconLabelDescriptionList"/>
    <dgm:cxn modelId="{5C3F4CB6-5AAE-4796-B07A-7E9D454F1DA7}" type="presParOf" srcId="{9B56D4B3-7E93-43C7-92FF-85B88197E675}" destId="{0EB9D811-2E7F-4F92-ADDD-931B5A13E191}"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46A8EA-0A0B-4FC9-B7BD-0700B6815454}" type="doc">
      <dgm:prSet loTypeId="urn:microsoft.com/office/officeart/2018/5/layout/IconCircleLabelList" loCatId="icon" qsTypeId="urn:microsoft.com/office/officeart/2005/8/quickstyle/simple1" qsCatId="simple" csTypeId="urn:microsoft.com/office/officeart/2005/8/colors/accent1_2" csCatId="accent1" phldr="1"/>
      <dgm:spPr/>
      <dgm:t>
        <a:bodyPr/>
        <a:lstStyle/>
        <a:p>
          <a:endParaRPr lang="en-US"/>
        </a:p>
      </dgm:t>
    </dgm:pt>
    <dgm:pt modelId="{9405E921-5842-4089-997F-8F93B7973CBD}">
      <dgm:prSet custT="1"/>
      <dgm:spPr/>
      <dgm:t>
        <a:bodyPr/>
        <a:lstStyle/>
        <a:p>
          <a:pPr>
            <a:lnSpc>
              <a:spcPct val="100000"/>
            </a:lnSpc>
            <a:defRPr cap="all"/>
          </a:pPr>
          <a:r>
            <a:rPr lang="en-US" sz="1400" dirty="0"/>
            <a:t>Using the Model Contract Exhibit A – Scope of Work and Exhibit A, Attachment 1 – Work Authorization provided, include a revised Exhibit A – Scope of Work with suggested tracked changes in Microsoft® Word®.</a:t>
          </a:r>
        </a:p>
      </dgm:t>
    </dgm:pt>
    <dgm:pt modelId="{E8BDC00B-9652-4087-974A-1C3E2AB1D7C3}" type="parTrans" cxnId="{29FA615D-24D7-4456-8A50-AE456AF74A58}">
      <dgm:prSet/>
      <dgm:spPr/>
      <dgm:t>
        <a:bodyPr/>
        <a:lstStyle/>
        <a:p>
          <a:endParaRPr lang="en-US"/>
        </a:p>
      </dgm:t>
    </dgm:pt>
    <dgm:pt modelId="{12325C8B-CC43-41DD-ADEC-5B98A159131C}" type="sibTrans" cxnId="{29FA615D-24D7-4456-8A50-AE456AF74A58}">
      <dgm:prSet/>
      <dgm:spPr/>
      <dgm:t>
        <a:bodyPr/>
        <a:lstStyle/>
        <a:p>
          <a:endParaRPr lang="en-US"/>
        </a:p>
      </dgm:t>
    </dgm:pt>
    <dgm:pt modelId="{3838F32E-E12D-46E9-BC3F-C2D8F560FF16}">
      <dgm:prSet custT="1"/>
      <dgm:spPr/>
      <dgm:t>
        <a:bodyPr/>
        <a:lstStyle/>
        <a:p>
          <a:pPr>
            <a:lnSpc>
              <a:spcPct val="100000"/>
            </a:lnSpc>
            <a:defRPr cap="all"/>
          </a:pPr>
          <a:r>
            <a:rPr lang="en-US" sz="1400" dirty="0"/>
            <a:t>Using the Model Contract Exhibit B – Budget Detail and Payment Provisions and Exhibit B, Attachment 1 – Cost Worksheet provided, include a revised Exhibit B – Budget Detail and Payment Provisions with suggested tracked changes in Microsoft® Word®.</a:t>
          </a:r>
        </a:p>
      </dgm:t>
    </dgm:pt>
    <dgm:pt modelId="{29C328A9-43B9-4836-A724-68ACE4056AC6}" type="parTrans" cxnId="{E04257F1-BF60-4811-848F-7EE3E63CB47D}">
      <dgm:prSet/>
      <dgm:spPr/>
      <dgm:t>
        <a:bodyPr/>
        <a:lstStyle/>
        <a:p>
          <a:endParaRPr lang="en-US"/>
        </a:p>
      </dgm:t>
    </dgm:pt>
    <dgm:pt modelId="{55960618-847C-4658-B26C-A4EE6FBD2A15}" type="sibTrans" cxnId="{E04257F1-BF60-4811-848F-7EE3E63CB47D}">
      <dgm:prSet/>
      <dgm:spPr/>
      <dgm:t>
        <a:bodyPr/>
        <a:lstStyle/>
        <a:p>
          <a:endParaRPr lang="en-US"/>
        </a:p>
      </dgm:t>
    </dgm:pt>
    <dgm:pt modelId="{602EC341-9A4E-4DA9-8765-F93C92843CD0}">
      <dgm:prSet custT="1"/>
      <dgm:spPr/>
      <dgm:t>
        <a:bodyPr/>
        <a:lstStyle/>
        <a:p>
          <a:pPr>
            <a:lnSpc>
              <a:spcPct val="100000"/>
            </a:lnSpc>
            <a:defRPr cap="all"/>
          </a:pPr>
          <a:r>
            <a:rPr lang="en-US" sz="1400" dirty="0"/>
            <a:t>Using the Model Contract Exhibit C – General Terms and Conditions provided, include a revised Exhibit C – General Terms and Conditions with suggested tracked changes in Microsoft® Word</a:t>
          </a:r>
          <a:r>
            <a:rPr lang="en-US" sz="1100" dirty="0"/>
            <a:t>®.</a:t>
          </a:r>
        </a:p>
      </dgm:t>
    </dgm:pt>
    <dgm:pt modelId="{B656CC1B-E816-47EE-BD48-50E034A4F98B}" type="parTrans" cxnId="{9CC12B95-9897-4270-BFD7-133D32260DEB}">
      <dgm:prSet/>
      <dgm:spPr/>
      <dgm:t>
        <a:bodyPr/>
        <a:lstStyle/>
        <a:p>
          <a:endParaRPr lang="en-US"/>
        </a:p>
      </dgm:t>
    </dgm:pt>
    <dgm:pt modelId="{B643231A-00CA-400E-9DDB-CA4B1A9E6D31}" type="sibTrans" cxnId="{9CC12B95-9897-4270-BFD7-133D32260DEB}">
      <dgm:prSet/>
      <dgm:spPr/>
      <dgm:t>
        <a:bodyPr/>
        <a:lstStyle/>
        <a:p>
          <a:endParaRPr lang="en-US"/>
        </a:p>
      </dgm:t>
    </dgm:pt>
    <dgm:pt modelId="{DC111975-1E20-4556-BB23-2C8102AB1362}" type="pres">
      <dgm:prSet presAssocID="{FE46A8EA-0A0B-4FC9-B7BD-0700B6815454}" presName="root" presStyleCnt="0">
        <dgm:presLayoutVars>
          <dgm:dir/>
          <dgm:resizeHandles val="exact"/>
        </dgm:presLayoutVars>
      </dgm:prSet>
      <dgm:spPr/>
    </dgm:pt>
    <dgm:pt modelId="{7B6C4712-6D8A-4338-B391-C7A11BEF1B40}" type="pres">
      <dgm:prSet presAssocID="{9405E921-5842-4089-997F-8F93B7973CBD}" presName="compNode" presStyleCnt="0"/>
      <dgm:spPr/>
    </dgm:pt>
    <dgm:pt modelId="{8BF9BEBA-7F41-4924-8BAD-84370520E1C6}" type="pres">
      <dgm:prSet presAssocID="{9405E921-5842-4089-997F-8F93B7973CBD}" presName="iconBgRect" presStyleLbl="bgShp" presStyleIdx="0" presStyleCnt="3"/>
      <dgm:spPr>
        <a:solidFill>
          <a:schemeClr val="accent1">
            <a:lumMod val="60000"/>
            <a:lumOff val="40000"/>
          </a:schemeClr>
        </a:solidFill>
        <a:ln>
          <a:solidFill>
            <a:srgbClr val="00B0F0"/>
          </a:solidFill>
        </a:ln>
      </dgm:spPr>
    </dgm:pt>
    <dgm:pt modelId="{3F9A85C4-C68D-41D1-B6B5-225ACE820FEB}" type="pres">
      <dgm:prSet presAssocID="{9405E921-5842-4089-997F-8F93B7973CB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aperclip"/>
        </a:ext>
      </dgm:extLst>
    </dgm:pt>
    <dgm:pt modelId="{0F2722AD-D5A9-41F4-AC18-DFB532BF4916}" type="pres">
      <dgm:prSet presAssocID="{9405E921-5842-4089-997F-8F93B7973CBD}" presName="spaceRect" presStyleCnt="0"/>
      <dgm:spPr/>
    </dgm:pt>
    <dgm:pt modelId="{A44D6A58-803D-41DC-B974-CCC016C6BFB1}" type="pres">
      <dgm:prSet presAssocID="{9405E921-5842-4089-997F-8F93B7973CBD}" presName="textRect" presStyleLbl="revTx" presStyleIdx="0" presStyleCnt="3">
        <dgm:presLayoutVars>
          <dgm:chMax val="1"/>
          <dgm:chPref val="1"/>
        </dgm:presLayoutVars>
      </dgm:prSet>
      <dgm:spPr/>
    </dgm:pt>
    <dgm:pt modelId="{DB79E552-B1B3-49F9-80A9-E51720AFE0FD}" type="pres">
      <dgm:prSet presAssocID="{12325C8B-CC43-41DD-ADEC-5B98A159131C}" presName="sibTrans" presStyleCnt="0"/>
      <dgm:spPr/>
    </dgm:pt>
    <dgm:pt modelId="{F25DDAB9-29EC-4CF3-9B52-BA65259E228B}" type="pres">
      <dgm:prSet presAssocID="{3838F32E-E12D-46E9-BC3F-C2D8F560FF16}" presName="compNode" presStyleCnt="0"/>
      <dgm:spPr/>
    </dgm:pt>
    <dgm:pt modelId="{25CAB395-BDF2-4799-9325-5BE94ABC65A7}" type="pres">
      <dgm:prSet presAssocID="{3838F32E-E12D-46E9-BC3F-C2D8F560FF16}" presName="iconBgRect" presStyleLbl="bgShp" presStyleIdx="1" presStyleCnt="3"/>
      <dgm:spPr>
        <a:solidFill>
          <a:schemeClr val="accent1">
            <a:lumMod val="60000"/>
            <a:lumOff val="40000"/>
          </a:schemeClr>
        </a:solidFill>
      </dgm:spPr>
    </dgm:pt>
    <dgm:pt modelId="{62C0735B-7C4E-447D-AD9F-8C1252133700}" type="pres">
      <dgm:prSet presAssocID="{3838F32E-E12D-46E9-BC3F-C2D8F560FF1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nk Check"/>
        </a:ext>
      </dgm:extLst>
    </dgm:pt>
    <dgm:pt modelId="{D0693AA5-0BC8-4E0D-99B5-D8C834085D76}" type="pres">
      <dgm:prSet presAssocID="{3838F32E-E12D-46E9-BC3F-C2D8F560FF16}" presName="spaceRect" presStyleCnt="0"/>
      <dgm:spPr/>
    </dgm:pt>
    <dgm:pt modelId="{11CAC596-6791-4CA9-8D72-8078B18E5CEB}" type="pres">
      <dgm:prSet presAssocID="{3838F32E-E12D-46E9-BC3F-C2D8F560FF16}" presName="textRect" presStyleLbl="revTx" presStyleIdx="1" presStyleCnt="3">
        <dgm:presLayoutVars>
          <dgm:chMax val="1"/>
          <dgm:chPref val="1"/>
        </dgm:presLayoutVars>
      </dgm:prSet>
      <dgm:spPr/>
    </dgm:pt>
    <dgm:pt modelId="{B2186D92-95DD-4A46-8BD7-627AC7AC7F54}" type="pres">
      <dgm:prSet presAssocID="{55960618-847C-4658-B26C-A4EE6FBD2A15}" presName="sibTrans" presStyleCnt="0"/>
      <dgm:spPr/>
    </dgm:pt>
    <dgm:pt modelId="{8A2B28D4-7E55-4F4B-BF7A-6F3AD5E6F261}" type="pres">
      <dgm:prSet presAssocID="{602EC341-9A4E-4DA9-8765-F93C92843CD0}" presName="compNode" presStyleCnt="0"/>
      <dgm:spPr/>
    </dgm:pt>
    <dgm:pt modelId="{C2436667-8E24-4279-8E39-0AC1E3CF6B74}" type="pres">
      <dgm:prSet presAssocID="{602EC341-9A4E-4DA9-8765-F93C92843CD0}" presName="iconBgRect" presStyleLbl="bgShp" presStyleIdx="2" presStyleCnt="3"/>
      <dgm:spPr>
        <a:solidFill>
          <a:schemeClr val="accent1">
            <a:lumMod val="60000"/>
            <a:lumOff val="40000"/>
          </a:schemeClr>
        </a:solidFill>
      </dgm:spPr>
    </dgm:pt>
    <dgm:pt modelId="{12B90FA6-2271-438A-BC01-3016DD5DC0D0}" type="pres">
      <dgm:prSet presAssocID="{602EC341-9A4E-4DA9-8765-F93C92843CD0}"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62B162C8-A7ED-4188-A396-CD2D25C1A0B9}" type="pres">
      <dgm:prSet presAssocID="{602EC341-9A4E-4DA9-8765-F93C92843CD0}" presName="spaceRect" presStyleCnt="0"/>
      <dgm:spPr/>
    </dgm:pt>
    <dgm:pt modelId="{80822E15-8311-42B2-A010-A011058E8A47}" type="pres">
      <dgm:prSet presAssocID="{602EC341-9A4E-4DA9-8765-F93C92843CD0}" presName="textRect" presStyleLbl="revTx" presStyleIdx="2" presStyleCnt="3">
        <dgm:presLayoutVars>
          <dgm:chMax val="1"/>
          <dgm:chPref val="1"/>
        </dgm:presLayoutVars>
      </dgm:prSet>
      <dgm:spPr/>
    </dgm:pt>
  </dgm:ptLst>
  <dgm:cxnLst>
    <dgm:cxn modelId="{D568402D-7BF4-4DA8-8DEA-5C3F433E48BA}" type="presOf" srcId="{9405E921-5842-4089-997F-8F93B7973CBD}" destId="{A44D6A58-803D-41DC-B974-CCC016C6BFB1}" srcOrd="0" destOrd="0" presId="urn:microsoft.com/office/officeart/2018/5/layout/IconCircleLabelList"/>
    <dgm:cxn modelId="{29FA615D-24D7-4456-8A50-AE456AF74A58}" srcId="{FE46A8EA-0A0B-4FC9-B7BD-0700B6815454}" destId="{9405E921-5842-4089-997F-8F93B7973CBD}" srcOrd="0" destOrd="0" parTransId="{E8BDC00B-9652-4087-974A-1C3E2AB1D7C3}" sibTransId="{12325C8B-CC43-41DD-ADEC-5B98A159131C}"/>
    <dgm:cxn modelId="{BE35EC66-557B-49F9-884D-A1F5F5B63E18}" type="presOf" srcId="{FE46A8EA-0A0B-4FC9-B7BD-0700B6815454}" destId="{DC111975-1E20-4556-BB23-2C8102AB1362}" srcOrd="0" destOrd="0" presId="urn:microsoft.com/office/officeart/2018/5/layout/IconCircleLabelList"/>
    <dgm:cxn modelId="{B8FF3A8D-DBBC-472C-8100-3BBCFF9DF6D6}" type="presOf" srcId="{602EC341-9A4E-4DA9-8765-F93C92843CD0}" destId="{80822E15-8311-42B2-A010-A011058E8A47}" srcOrd="0" destOrd="0" presId="urn:microsoft.com/office/officeart/2018/5/layout/IconCircleLabelList"/>
    <dgm:cxn modelId="{9CC12B95-9897-4270-BFD7-133D32260DEB}" srcId="{FE46A8EA-0A0B-4FC9-B7BD-0700B6815454}" destId="{602EC341-9A4E-4DA9-8765-F93C92843CD0}" srcOrd="2" destOrd="0" parTransId="{B656CC1B-E816-47EE-BD48-50E034A4F98B}" sibTransId="{B643231A-00CA-400E-9DDB-CA4B1A9E6D31}"/>
    <dgm:cxn modelId="{1664B9D8-0CEF-4213-8CDF-4A18F141EB46}" type="presOf" srcId="{3838F32E-E12D-46E9-BC3F-C2D8F560FF16}" destId="{11CAC596-6791-4CA9-8D72-8078B18E5CEB}" srcOrd="0" destOrd="0" presId="urn:microsoft.com/office/officeart/2018/5/layout/IconCircleLabelList"/>
    <dgm:cxn modelId="{E04257F1-BF60-4811-848F-7EE3E63CB47D}" srcId="{FE46A8EA-0A0B-4FC9-B7BD-0700B6815454}" destId="{3838F32E-E12D-46E9-BC3F-C2D8F560FF16}" srcOrd="1" destOrd="0" parTransId="{29C328A9-43B9-4836-A724-68ACE4056AC6}" sibTransId="{55960618-847C-4658-B26C-A4EE6FBD2A15}"/>
    <dgm:cxn modelId="{5C46962D-E6B4-4209-BB40-5C7C5E3B6B1F}" type="presParOf" srcId="{DC111975-1E20-4556-BB23-2C8102AB1362}" destId="{7B6C4712-6D8A-4338-B391-C7A11BEF1B40}" srcOrd="0" destOrd="0" presId="urn:microsoft.com/office/officeart/2018/5/layout/IconCircleLabelList"/>
    <dgm:cxn modelId="{E0CFA180-D4A7-4E18-9945-54A46CB65AA3}" type="presParOf" srcId="{7B6C4712-6D8A-4338-B391-C7A11BEF1B40}" destId="{8BF9BEBA-7F41-4924-8BAD-84370520E1C6}" srcOrd="0" destOrd="0" presId="urn:microsoft.com/office/officeart/2018/5/layout/IconCircleLabelList"/>
    <dgm:cxn modelId="{A0DE5D6E-947D-4855-9844-E000B0C478D6}" type="presParOf" srcId="{7B6C4712-6D8A-4338-B391-C7A11BEF1B40}" destId="{3F9A85C4-C68D-41D1-B6B5-225ACE820FEB}" srcOrd="1" destOrd="0" presId="urn:microsoft.com/office/officeart/2018/5/layout/IconCircleLabelList"/>
    <dgm:cxn modelId="{3C5F8BCD-892A-4A58-801F-0A42EF7FDE62}" type="presParOf" srcId="{7B6C4712-6D8A-4338-B391-C7A11BEF1B40}" destId="{0F2722AD-D5A9-41F4-AC18-DFB532BF4916}" srcOrd="2" destOrd="0" presId="urn:microsoft.com/office/officeart/2018/5/layout/IconCircleLabelList"/>
    <dgm:cxn modelId="{4581DF67-E2BD-4AFC-91F4-65E0331D2A78}" type="presParOf" srcId="{7B6C4712-6D8A-4338-B391-C7A11BEF1B40}" destId="{A44D6A58-803D-41DC-B974-CCC016C6BFB1}" srcOrd="3" destOrd="0" presId="urn:microsoft.com/office/officeart/2018/5/layout/IconCircleLabelList"/>
    <dgm:cxn modelId="{BB42986C-F5E3-41C7-85BB-4C96DB1871EC}" type="presParOf" srcId="{DC111975-1E20-4556-BB23-2C8102AB1362}" destId="{DB79E552-B1B3-49F9-80A9-E51720AFE0FD}" srcOrd="1" destOrd="0" presId="urn:microsoft.com/office/officeart/2018/5/layout/IconCircleLabelList"/>
    <dgm:cxn modelId="{CD0282D1-FBDD-4953-92CA-D8778EC33DFE}" type="presParOf" srcId="{DC111975-1E20-4556-BB23-2C8102AB1362}" destId="{F25DDAB9-29EC-4CF3-9B52-BA65259E228B}" srcOrd="2" destOrd="0" presId="urn:microsoft.com/office/officeart/2018/5/layout/IconCircleLabelList"/>
    <dgm:cxn modelId="{609D6D19-7506-4625-95D6-92098BF72090}" type="presParOf" srcId="{F25DDAB9-29EC-4CF3-9B52-BA65259E228B}" destId="{25CAB395-BDF2-4799-9325-5BE94ABC65A7}" srcOrd="0" destOrd="0" presId="urn:microsoft.com/office/officeart/2018/5/layout/IconCircleLabelList"/>
    <dgm:cxn modelId="{83B0D91C-F834-4913-9086-68A23D7B3B16}" type="presParOf" srcId="{F25DDAB9-29EC-4CF3-9B52-BA65259E228B}" destId="{62C0735B-7C4E-447D-AD9F-8C1252133700}" srcOrd="1" destOrd="0" presId="urn:microsoft.com/office/officeart/2018/5/layout/IconCircleLabelList"/>
    <dgm:cxn modelId="{E8EE5000-E980-440A-A782-2C326C4352BD}" type="presParOf" srcId="{F25DDAB9-29EC-4CF3-9B52-BA65259E228B}" destId="{D0693AA5-0BC8-4E0D-99B5-D8C834085D76}" srcOrd="2" destOrd="0" presId="urn:microsoft.com/office/officeart/2018/5/layout/IconCircleLabelList"/>
    <dgm:cxn modelId="{F402E2DB-64F1-425B-9F58-F389E9F7AC2A}" type="presParOf" srcId="{F25DDAB9-29EC-4CF3-9B52-BA65259E228B}" destId="{11CAC596-6791-4CA9-8D72-8078B18E5CEB}" srcOrd="3" destOrd="0" presId="urn:microsoft.com/office/officeart/2018/5/layout/IconCircleLabelList"/>
    <dgm:cxn modelId="{01588320-8790-41FD-A8CD-3F0527E56A70}" type="presParOf" srcId="{DC111975-1E20-4556-BB23-2C8102AB1362}" destId="{B2186D92-95DD-4A46-8BD7-627AC7AC7F54}" srcOrd="3" destOrd="0" presId="urn:microsoft.com/office/officeart/2018/5/layout/IconCircleLabelList"/>
    <dgm:cxn modelId="{ABBF2670-696A-4820-97B2-CDD3A39DCE59}" type="presParOf" srcId="{DC111975-1E20-4556-BB23-2C8102AB1362}" destId="{8A2B28D4-7E55-4F4B-BF7A-6F3AD5E6F261}" srcOrd="4" destOrd="0" presId="urn:microsoft.com/office/officeart/2018/5/layout/IconCircleLabelList"/>
    <dgm:cxn modelId="{54BCD70B-B146-4586-9F59-B8093D1554F0}" type="presParOf" srcId="{8A2B28D4-7E55-4F4B-BF7A-6F3AD5E6F261}" destId="{C2436667-8E24-4279-8E39-0AC1E3CF6B74}" srcOrd="0" destOrd="0" presId="urn:microsoft.com/office/officeart/2018/5/layout/IconCircleLabelList"/>
    <dgm:cxn modelId="{86EA47FC-A28C-4C5C-8B1B-B2CC099F3CDF}" type="presParOf" srcId="{8A2B28D4-7E55-4F4B-BF7A-6F3AD5E6F261}" destId="{12B90FA6-2271-438A-BC01-3016DD5DC0D0}" srcOrd="1" destOrd="0" presId="urn:microsoft.com/office/officeart/2018/5/layout/IconCircleLabelList"/>
    <dgm:cxn modelId="{5ABD180A-3B8E-4CFC-83DC-AA236CB0800E}" type="presParOf" srcId="{8A2B28D4-7E55-4F4B-BF7A-6F3AD5E6F261}" destId="{62B162C8-A7ED-4188-A396-CD2D25C1A0B9}" srcOrd="2" destOrd="0" presId="urn:microsoft.com/office/officeart/2018/5/layout/IconCircleLabelList"/>
    <dgm:cxn modelId="{1E1A701E-56FB-4A54-BCD4-A291AA6C5B39}" type="presParOf" srcId="{8A2B28D4-7E55-4F4B-BF7A-6F3AD5E6F261}" destId="{80822E15-8311-42B2-A010-A011058E8A47}"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54F9498-1A62-4538-A075-381680E9EE35}" type="doc">
      <dgm:prSet loTypeId="urn:microsoft.com/office/officeart/2005/8/layout/hList6" loCatId="list" qsTypeId="urn:microsoft.com/office/officeart/2005/8/quickstyle/simple1" qsCatId="simple" csTypeId="urn:microsoft.com/office/officeart/2005/8/colors/accent4_4" csCatId="accent4" phldr="1"/>
      <dgm:spPr/>
      <dgm:t>
        <a:bodyPr/>
        <a:lstStyle/>
        <a:p>
          <a:endParaRPr lang="en-US"/>
        </a:p>
      </dgm:t>
    </dgm:pt>
    <dgm:pt modelId="{12A9EAF4-697F-4A11-BF84-E340BDF224E1}">
      <dgm:prSet phldrT="[Text]" custT="1"/>
      <dgm:spPr/>
      <dgm:t>
        <a:bodyPr/>
        <a:lstStyle/>
        <a:p>
          <a:r>
            <a:rPr lang="en-US" sz="1600" dirty="0"/>
            <a:t>Understanding and Approach </a:t>
          </a:r>
        </a:p>
        <a:p>
          <a:r>
            <a:rPr lang="en-US" sz="1200" dirty="0"/>
            <a:t>(no more than 5 pages)</a:t>
          </a:r>
          <a:endParaRPr lang="en-US" sz="1600" dirty="0"/>
        </a:p>
      </dgm:t>
    </dgm:pt>
    <dgm:pt modelId="{78FDD0BC-DECE-44C6-9B58-CBAA9A96FCC2}" type="parTrans" cxnId="{7C6790BE-0ACA-4C89-B612-CA093D013BF3}">
      <dgm:prSet/>
      <dgm:spPr/>
      <dgm:t>
        <a:bodyPr/>
        <a:lstStyle/>
        <a:p>
          <a:endParaRPr lang="en-US"/>
        </a:p>
      </dgm:t>
    </dgm:pt>
    <dgm:pt modelId="{33537147-E53A-4ADB-9B76-3351AA7EA3BA}" type="sibTrans" cxnId="{7C6790BE-0ACA-4C89-B612-CA093D013BF3}">
      <dgm:prSet/>
      <dgm:spPr/>
      <dgm:t>
        <a:bodyPr/>
        <a:lstStyle/>
        <a:p>
          <a:endParaRPr lang="en-US"/>
        </a:p>
      </dgm:t>
    </dgm:pt>
    <dgm:pt modelId="{E12C2EB1-FC0F-4373-82C5-E7E32BD4297E}">
      <dgm:prSet custT="1"/>
      <dgm:spPr/>
      <dgm:t>
        <a:bodyPr/>
        <a:lstStyle/>
        <a:p>
          <a:r>
            <a:rPr lang="en-US" sz="1600" dirty="0"/>
            <a:t>Corporate Qualifications </a:t>
          </a:r>
        </a:p>
        <a:p>
          <a:r>
            <a:rPr lang="en-US" sz="1200" dirty="0"/>
            <a:t>(no more than 5 pages)</a:t>
          </a:r>
          <a:endParaRPr lang="en-US" sz="1600" dirty="0"/>
        </a:p>
      </dgm:t>
    </dgm:pt>
    <dgm:pt modelId="{DE921611-83FB-42FC-894F-125FA026B950}" type="parTrans" cxnId="{5718ABFB-36B8-43A3-9712-9AC7BEBC0863}">
      <dgm:prSet/>
      <dgm:spPr/>
      <dgm:t>
        <a:bodyPr/>
        <a:lstStyle/>
        <a:p>
          <a:endParaRPr lang="en-US"/>
        </a:p>
      </dgm:t>
    </dgm:pt>
    <dgm:pt modelId="{EE0B692E-28E7-4FB2-AD9F-AED3E2AF2FF1}" type="sibTrans" cxnId="{5718ABFB-36B8-43A3-9712-9AC7BEBC0863}">
      <dgm:prSet/>
      <dgm:spPr/>
      <dgm:t>
        <a:bodyPr/>
        <a:lstStyle/>
        <a:p>
          <a:endParaRPr lang="en-US"/>
        </a:p>
      </dgm:t>
    </dgm:pt>
    <dgm:pt modelId="{A78A1E81-9AD0-4D40-9DBD-425DE253B919}">
      <dgm:prSet custT="1"/>
      <dgm:spPr/>
      <dgm:t>
        <a:bodyPr/>
        <a:lstStyle/>
        <a:p>
          <a:r>
            <a:rPr lang="en-US" sz="1600" dirty="0"/>
            <a:t>Project Team Qualifications </a:t>
          </a:r>
        </a:p>
        <a:p>
          <a:r>
            <a:rPr lang="en-US" sz="1200" dirty="0"/>
            <a:t>(no more than 5 pages) *Resume for project team</a:t>
          </a:r>
          <a:endParaRPr lang="en-US" sz="1600" dirty="0"/>
        </a:p>
      </dgm:t>
    </dgm:pt>
    <dgm:pt modelId="{B3858964-0D09-4D2C-B378-4472D8EAC29A}" type="parTrans" cxnId="{4FCEBDB7-1918-4972-B894-D698D04DE432}">
      <dgm:prSet/>
      <dgm:spPr/>
      <dgm:t>
        <a:bodyPr/>
        <a:lstStyle/>
        <a:p>
          <a:endParaRPr lang="en-US"/>
        </a:p>
      </dgm:t>
    </dgm:pt>
    <dgm:pt modelId="{BE8504A8-25A9-475E-BDC4-C9A9E6D6A81F}" type="sibTrans" cxnId="{4FCEBDB7-1918-4972-B894-D698D04DE432}">
      <dgm:prSet/>
      <dgm:spPr/>
      <dgm:t>
        <a:bodyPr/>
        <a:lstStyle/>
        <a:p>
          <a:endParaRPr lang="en-US"/>
        </a:p>
      </dgm:t>
    </dgm:pt>
    <dgm:pt modelId="{60BFF707-F1BE-429A-A973-7772AC5A8054}">
      <dgm:prSet custT="1"/>
      <dgm:spPr/>
      <dgm:t>
        <a:bodyPr/>
        <a:lstStyle/>
        <a:p>
          <a:r>
            <a:rPr lang="en-US" sz="1600" dirty="0"/>
            <a:t>Past Projects Completed</a:t>
          </a:r>
        </a:p>
        <a:p>
          <a:r>
            <a:rPr lang="en-US" sz="1200" dirty="0"/>
            <a:t>(no more than 5 pages)</a:t>
          </a:r>
          <a:endParaRPr lang="en-US" sz="2000" dirty="0"/>
        </a:p>
      </dgm:t>
    </dgm:pt>
    <dgm:pt modelId="{144F9B1E-8692-49FE-AF1D-B032BCB97E6D}" type="parTrans" cxnId="{822836BC-E965-4CC5-A215-E317841BB299}">
      <dgm:prSet/>
      <dgm:spPr/>
      <dgm:t>
        <a:bodyPr/>
        <a:lstStyle/>
        <a:p>
          <a:endParaRPr lang="en-US"/>
        </a:p>
      </dgm:t>
    </dgm:pt>
    <dgm:pt modelId="{F6EF4B69-39CF-4DBC-89F7-A97D14D2DAC2}" type="sibTrans" cxnId="{822836BC-E965-4CC5-A215-E317841BB299}">
      <dgm:prSet/>
      <dgm:spPr/>
      <dgm:t>
        <a:bodyPr/>
        <a:lstStyle/>
        <a:p>
          <a:endParaRPr lang="en-US"/>
        </a:p>
      </dgm:t>
    </dgm:pt>
    <dgm:pt modelId="{BCD7362B-22B7-4921-BBD0-CA000EC67031}">
      <dgm:prSet custT="1"/>
      <dgm:spPr/>
      <dgm:t>
        <a:bodyPr/>
        <a:lstStyle/>
        <a:p>
          <a:r>
            <a:rPr lang="en-US" sz="1600" dirty="0"/>
            <a:t>Project Assumptions</a:t>
          </a:r>
        </a:p>
        <a:p>
          <a:r>
            <a:rPr lang="en-US" sz="1200" dirty="0"/>
            <a:t>(no more than 5 page)</a:t>
          </a:r>
          <a:endParaRPr lang="en-US" sz="2000" dirty="0"/>
        </a:p>
      </dgm:t>
    </dgm:pt>
    <dgm:pt modelId="{94E6F88D-30E4-410A-AB98-4AB91DE739DA}" type="parTrans" cxnId="{780E47BE-10C5-48C2-8F00-EDE2F2917FD0}">
      <dgm:prSet/>
      <dgm:spPr/>
      <dgm:t>
        <a:bodyPr/>
        <a:lstStyle/>
        <a:p>
          <a:endParaRPr lang="en-US"/>
        </a:p>
      </dgm:t>
    </dgm:pt>
    <dgm:pt modelId="{F62FA278-D28D-4670-944B-C7FBF40F75DD}" type="sibTrans" cxnId="{780E47BE-10C5-48C2-8F00-EDE2F2917FD0}">
      <dgm:prSet/>
      <dgm:spPr/>
      <dgm:t>
        <a:bodyPr/>
        <a:lstStyle/>
        <a:p>
          <a:endParaRPr lang="en-US"/>
        </a:p>
      </dgm:t>
    </dgm:pt>
    <dgm:pt modelId="{05B955B9-5DF2-4AE4-AEA1-98C4ACC6ECCB}" type="pres">
      <dgm:prSet presAssocID="{B54F9498-1A62-4538-A075-381680E9EE35}" presName="Name0" presStyleCnt="0">
        <dgm:presLayoutVars>
          <dgm:dir/>
          <dgm:resizeHandles val="exact"/>
        </dgm:presLayoutVars>
      </dgm:prSet>
      <dgm:spPr/>
    </dgm:pt>
    <dgm:pt modelId="{C5CE3C0E-9010-43D7-AF03-EF1F86D1AA68}" type="pres">
      <dgm:prSet presAssocID="{12A9EAF4-697F-4A11-BF84-E340BDF224E1}" presName="node" presStyleLbl="node1" presStyleIdx="0" presStyleCnt="5">
        <dgm:presLayoutVars>
          <dgm:bulletEnabled val="1"/>
        </dgm:presLayoutVars>
      </dgm:prSet>
      <dgm:spPr/>
    </dgm:pt>
    <dgm:pt modelId="{4190B654-CE2D-4AAD-BA79-CE8D73FF5190}" type="pres">
      <dgm:prSet presAssocID="{33537147-E53A-4ADB-9B76-3351AA7EA3BA}" presName="sibTrans" presStyleCnt="0"/>
      <dgm:spPr/>
    </dgm:pt>
    <dgm:pt modelId="{CB7FDC65-06F5-4351-AAE5-391F900DAE27}" type="pres">
      <dgm:prSet presAssocID="{E12C2EB1-FC0F-4373-82C5-E7E32BD4297E}" presName="node" presStyleLbl="node1" presStyleIdx="1" presStyleCnt="5">
        <dgm:presLayoutVars>
          <dgm:bulletEnabled val="1"/>
        </dgm:presLayoutVars>
      </dgm:prSet>
      <dgm:spPr/>
    </dgm:pt>
    <dgm:pt modelId="{26AD3C45-151A-40D7-9369-88D1901789AD}" type="pres">
      <dgm:prSet presAssocID="{EE0B692E-28E7-4FB2-AD9F-AED3E2AF2FF1}" presName="sibTrans" presStyleCnt="0"/>
      <dgm:spPr/>
    </dgm:pt>
    <dgm:pt modelId="{43A2E80D-8053-49B6-8E95-B8FEBD0EDAA7}" type="pres">
      <dgm:prSet presAssocID="{A78A1E81-9AD0-4D40-9DBD-425DE253B919}" presName="node" presStyleLbl="node1" presStyleIdx="2" presStyleCnt="5">
        <dgm:presLayoutVars>
          <dgm:bulletEnabled val="1"/>
        </dgm:presLayoutVars>
      </dgm:prSet>
      <dgm:spPr/>
    </dgm:pt>
    <dgm:pt modelId="{6F78F479-1723-4415-8B88-03D2A6F1FAEC}" type="pres">
      <dgm:prSet presAssocID="{BE8504A8-25A9-475E-BDC4-C9A9E6D6A81F}" presName="sibTrans" presStyleCnt="0"/>
      <dgm:spPr/>
    </dgm:pt>
    <dgm:pt modelId="{22E718FA-A308-48B0-9C26-A70682AC0E4F}" type="pres">
      <dgm:prSet presAssocID="{60BFF707-F1BE-429A-A973-7772AC5A8054}" presName="node" presStyleLbl="node1" presStyleIdx="3" presStyleCnt="5" custScaleX="106687">
        <dgm:presLayoutVars>
          <dgm:bulletEnabled val="1"/>
        </dgm:presLayoutVars>
      </dgm:prSet>
      <dgm:spPr/>
    </dgm:pt>
    <dgm:pt modelId="{86B7AEA1-E312-4EE8-9B23-32743E122C9C}" type="pres">
      <dgm:prSet presAssocID="{F6EF4B69-39CF-4DBC-89F7-A97D14D2DAC2}" presName="sibTrans" presStyleCnt="0"/>
      <dgm:spPr/>
    </dgm:pt>
    <dgm:pt modelId="{1A97DC34-C9D1-42F7-921F-83DB8362EA90}" type="pres">
      <dgm:prSet presAssocID="{BCD7362B-22B7-4921-BBD0-CA000EC67031}" presName="node" presStyleLbl="node1" presStyleIdx="4" presStyleCnt="5">
        <dgm:presLayoutVars>
          <dgm:bulletEnabled val="1"/>
        </dgm:presLayoutVars>
      </dgm:prSet>
      <dgm:spPr/>
    </dgm:pt>
  </dgm:ptLst>
  <dgm:cxnLst>
    <dgm:cxn modelId="{18214A23-1F8C-4BD5-97B7-94D157098079}" type="presOf" srcId="{E12C2EB1-FC0F-4373-82C5-E7E32BD4297E}" destId="{CB7FDC65-06F5-4351-AAE5-391F900DAE27}" srcOrd="0" destOrd="0" presId="urn:microsoft.com/office/officeart/2005/8/layout/hList6"/>
    <dgm:cxn modelId="{8E43F62A-662F-4D26-917C-73839CD0B53E}" type="presOf" srcId="{12A9EAF4-697F-4A11-BF84-E340BDF224E1}" destId="{C5CE3C0E-9010-43D7-AF03-EF1F86D1AA68}" srcOrd="0" destOrd="0" presId="urn:microsoft.com/office/officeart/2005/8/layout/hList6"/>
    <dgm:cxn modelId="{E60C8731-274F-4159-823B-017A1D7E6491}" type="presOf" srcId="{BCD7362B-22B7-4921-BBD0-CA000EC67031}" destId="{1A97DC34-C9D1-42F7-921F-83DB8362EA90}" srcOrd="0" destOrd="0" presId="urn:microsoft.com/office/officeart/2005/8/layout/hList6"/>
    <dgm:cxn modelId="{32752594-E8E0-43B5-B8AC-799ADA945C4C}" type="presOf" srcId="{60BFF707-F1BE-429A-A973-7772AC5A8054}" destId="{22E718FA-A308-48B0-9C26-A70682AC0E4F}" srcOrd="0" destOrd="0" presId="urn:microsoft.com/office/officeart/2005/8/layout/hList6"/>
    <dgm:cxn modelId="{4FCEBDB7-1918-4972-B894-D698D04DE432}" srcId="{B54F9498-1A62-4538-A075-381680E9EE35}" destId="{A78A1E81-9AD0-4D40-9DBD-425DE253B919}" srcOrd="2" destOrd="0" parTransId="{B3858964-0D09-4D2C-B378-4472D8EAC29A}" sibTransId="{BE8504A8-25A9-475E-BDC4-C9A9E6D6A81F}"/>
    <dgm:cxn modelId="{822836BC-E965-4CC5-A215-E317841BB299}" srcId="{B54F9498-1A62-4538-A075-381680E9EE35}" destId="{60BFF707-F1BE-429A-A973-7772AC5A8054}" srcOrd="3" destOrd="0" parTransId="{144F9B1E-8692-49FE-AF1D-B032BCB97E6D}" sibTransId="{F6EF4B69-39CF-4DBC-89F7-A97D14D2DAC2}"/>
    <dgm:cxn modelId="{780E47BE-10C5-48C2-8F00-EDE2F2917FD0}" srcId="{B54F9498-1A62-4538-A075-381680E9EE35}" destId="{BCD7362B-22B7-4921-BBD0-CA000EC67031}" srcOrd="4" destOrd="0" parTransId="{94E6F88D-30E4-410A-AB98-4AB91DE739DA}" sibTransId="{F62FA278-D28D-4670-944B-C7FBF40F75DD}"/>
    <dgm:cxn modelId="{7C6790BE-0ACA-4C89-B612-CA093D013BF3}" srcId="{B54F9498-1A62-4538-A075-381680E9EE35}" destId="{12A9EAF4-697F-4A11-BF84-E340BDF224E1}" srcOrd="0" destOrd="0" parTransId="{78FDD0BC-DECE-44C6-9B58-CBAA9A96FCC2}" sibTransId="{33537147-E53A-4ADB-9B76-3351AA7EA3BA}"/>
    <dgm:cxn modelId="{B2F82CE4-F650-43FD-8CCD-2D56A36DAF0B}" type="presOf" srcId="{B54F9498-1A62-4538-A075-381680E9EE35}" destId="{05B955B9-5DF2-4AE4-AEA1-98C4ACC6ECCB}" srcOrd="0" destOrd="0" presId="urn:microsoft.com/office/officeart/2005/8/layout/hList6"/>
    <dgm:cxn modelId="{5718ABFB-36B8-43A3-9712-9AC7BEBC0863}" srcId="{B54F9498-1A62-4538-A075-381680E9EE35}" destId="{E12C2EB1-FC0F-4373-82C5-E7E32BD4297E}" srcOrd="1" destOrd="0" parTransId="{DE921611-83FB-42FC-894F-125FA026B950}" sibTransId="{EE0B692E-28E7-4FB2-AD9F-AED3E2AF2FF1}"/>
    <dgm:cxn modelId="{4D9FDFFC-1083-40FC-AD66-4634E28387CA}" type="presOf" srcId="{A78A1E81-9AD0-4D40-9DBD-425DE253B919}" destId="{43A2E80D-8053-49B6-8E95-B8FEBD0EDAA7}" srcOrd="0" destOrd="0" presId="urn:microsoft.com/office/officeart/2005/8/layout/hList6"/>
    <dgm:cxn modelId="{7BFEA69B-3631-49AD-AC87-CF76D0687442}" type="presParOf" srcId="{05B955B9-5DF2-4AE4-AEA1-98C4ACC6ECCB}" destId="{C5CE3C0E-9010-43D7-AF03-EF1F86D1AA68}" srcOrd="0" destOrd="0" presId="urn:microsoft.com/office/officeart/2005/8/layout/hList6"/>
    <dgm:cxn modelId="{DCB18C4C-B3A8-4EB5-94DE-8D55B058F65C}" type="presParOf" srcId="{05B955B9-5DF2-4AE4-AEA1-98C4ACC6ECCB}" destId="{4190B654-CE2D-4AAD-BA79-CE8D73FF5190}" srcOrd="1" destOrd="0" presId="urn:microsoft.com/office/officeart/2005/8/layout/hList6"/>
    <dgm:cxn modelId="{F7B56C40-0283-4690-9F7F-7F6184881976}" type="presParOf" srcId="{05B955B9-5DF2-4AE4-AEA1-98C4ACC6ECCB}" destId="{CB7FDC65-06F5-4351-AAE5-391F900DAE27}" srcOrd="2" destOrd="0" presId="urn:microsoft.com/office/officeart/2005/8/layout/hList6"/>
    <dgm:cxn modelId="{E9E7D996-EBA1-45D7-B153-DF5C5CA63F88}" type="presParOf" srcId="{05B955B9-5DF2-4AE4-AEA1-98C4ACC6ECCB}" destId="{26AD3C45-151A-40D7-9369-88D1901789AD}" srcOrd="3" destOrd="0" presId="urn:microsoft.com/office/officeart/2005/8/layout/hList6"/>
    <dgm:cxn modelId="{FCC1EAD5-29F5-4B27-A8AB-819A4063E3DE}" type="presParOf" srcId="{05B955B9-5DF2-4AE4-AEA1-98C4ACC6ECCB}" destId="{43A2E80D-8053-49B6-8E95-B8FEBD0EDAA7}" srcOrd="4" destOrd="0" presId="urn:microsoft.com/office/officeart/2005/8/layout/hList6"/>
    <dgm:cxn modelId="{BF634787-E900-43AF-B9B3-4629F8AEEFD4}" type="presParOf" srcId="{05B955B9-5DF2-4AE4-AEA1-98C4ACC6ECCB}" destId="{6F78F479-1723-4415-8B88-03D2A6F1FAEC}" srcOrd="5" destOrd="0" presId="urn:microsoft.com/office/officeart/2005/8/layout/hList6"/>
    <dgm:cxn modelId="{9237EA0C-10F9-4071-8AF0-499D6B1734EC}" type="presParOf" srcId="{05B955B9-5DF2-4AE4-AEA1-98C4ACC6ECCB}" destId="{22E718FA-A308-48B0-9C26-A70682AC0E4F}" srcOrd="6" destOrd="0" presId="urn:microsoft.com/office/officeart/2005/8/layout/hList6"/>
    <dgm:cxn modelId="{B451A0DF-DD0C-402E-8D65-B4C59DE464A6}" type="presParOf" srcId="{05B955B9-5DF2-4AE4-AEA1-98C4ACC6ECCB}" destId="{86B7AEA1-E312-4EE8-9B23-32743E122C9C}" srcOrd="7" destOrd="0" presId="urn:microsoft.com/office/officeart/2005/8/layout/hList6"/>
    <dgm:cxn modelId="{A9629EEF-95AA-4CB9-8C7C-3E4FFA47C0BE}" type="presParOf" srcId="{05B955B9-5DF2-4AE4-AEA1-98C4ACC6ECCB}" destId="{1A97DC34-C9D1-42F7-921F-83DB8362EA90}" srcOrd="8" destOrd="0" presId="urn:microsoft.com/office/officeart/2005/8/layout/hList6"/>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CE86D46-0D9E-47BD-B419-E8327EE7BF6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4B3757BE-74D0-44FD-9650-5FE093BB5563}">
      <dgm:prSet/>
      <dgm:spPr>
        <a:solidFill>
          <a:srgbClr val="00B0F0"/>
        </a:solidFill>
      </dgm:spPr>
      <dgm:t>
        <a:bodyPr/>
        <a:lstStyle/>
        <a:p>
          <a:pPr algn="l"/>
          <a:r>
            <a:rPr lang="en-US" dirty="0"/>
            <a:t>1. Who is the current incumbent and how long have they serviced Covered California? 	</a:t>
          </a:r>
        </a:p>
      </dgm:t>
    </dgm:pt>
    <dgm:pt modelId="{3C721B8A-F521-4102-97FC-BC7D78385EBA}" type="parTrans" cxnId="{80E2FA21-3627-44D5-AD69-B68C1AEEADBA}">
      <dgm:prSet/>
      <dgm:spPr/>
      <dgm:t>
        <a:bodyPr/>
        <a:lstStyle/>
        <a:p>
          <a:endParaRPr lang="en-US"/>
        </a:p>
      </dgm:t>
    </dgm:pt>
    <dgm:pt modelId="{9D83551F-28DA-48A1-BD1D-293C24A55BC8}" type="sibTrans" cxnId="{80E2FA21-3627-44D5-AD69-B68C1AEEADBA}">
      <dgm:prSet/>
      <dgm:spPr/>
      <dgm:t>
        <a:bodyPr/>
        <a:lstStyle/>
        <a:p>
          <a:endParaRPr lang="en-US"/>
        </a:p>
      </dgm:t>
    </dgm:pt>
    <dgm:pt modelId="{3B3E89B4-3272-4C70-A0E4-0311DF3DE49F}">
      <dgm:prSet/>
      <dgm:spPr>
        <a:solidFill>
          <a:schemeClr val="accent4">
            <a:lumMod val="20000"/>
            <a:lumOff val="80000"/>
            <a:alpha val="90000"/>
          </a:schemeClr>
        </a:solidFill>
      </dgm:spPr>
      <dgm:t>
        <a:bodyPr/>
        <a:lstStyle/>
        <a:p>
          <a:r>
            <a:rPr lang="en-US"/>
            <a:t>The current incumbent is National Security Industries. They have been servicing Covered California for 5 years. </a:t>
          </a:r>
        </a:p>
      </dgm:t>
    </dgm:pt>
    <dgm:pt modelId="{4BE26DBB-06CB-4893-8CCF-36DEDA4F8127}" type="parTrans" cxnId="{38A79E66-C040-4000-A7A9-18ECABE4176A}">
      <dgm:prSet/>
      <dgm:spPr/>
      <dgm:t>
        <a:bodyPr/>
        <a:lstStyle/>
        <a:p>
          <a:endParaRPr lang="en-US"/>
        </a:p>
      </dgm:t>
    </dgm:pt>
    <dgm:pt modelId="{E1E5F8C8-5F23-4D5E-A4CA-FFF1B6EAA153}" type="sibTrans" cxnId="{38A79E66-C040-4000-A7A9-18ECABE4176A}">
      <dgm:prSet/>
      <dgm:spPr/>
      <dgm:t>
        <a:bodyPr/>
        <a:lstStyle/>
        <a:p>
          <a:endParaRPr lang="en-US"/>
        </a:p>
      </dgm:t>
    </dgm:pt>
    <dgm:pt modelId="{A311FC4A-2812-4796-AAD9-230E485DC18D}">
      <dgm:prSet/>
      <dgm:spPr>
        <a:solidFill>
          <a:schemeClr val="accent4">
            <a:lumMod val="50000"/>
          </a:schemeClr>
        </a:solidFill>
      </dgm:spPr>
      <dgm:t>
        <a:bodyPr/>
        <a:lstStyle/>
        <a:p>
          <a:pPr algn="l"/>
          <a:r>
            <a:rPr lang="en-US" dirty="0"/>
            <a:t>2. What is the preferred uniform type/style? 	</a:t>
          </a:r>
        </a:p>
      </dgm:t>
    </dgm:pt>
    <dgm:pt modelId="{4E482038-56D5-41B3-8175-318057B22D6A}" type="parTrans" cxnId="{91C6863A-4A29-47A6-A2F8-8D36387E86D6}">
      <dgm:prSet/>
      <dgm:spPr/>
      <dgm:t>
        <a:bodyPr/>
        <a:lstStyle/>
        <a:p>
          <a:endParaRPr lang="en-US"/>
        </a:p>
      </dgm:t>
    </dgm:pt>
    <dgm:pt modelId="{FF377EB2-7984-44D2-82A1-E6D055156BAA}" type="sibTrans" cxnId="{91C6863A-4A29-47A6-A2F8-8D36387E86D6}">
      <dgm:prSet/>
      <dgm:spPr/>
      <dgm:t>
        <a:bodyPr/>
        <a:lstStyle/>
        <a:p>
          <a:endParaRPr lang="en-US"/>
        </a:p>
      </dgm:t>
    </dgm:pt>
    <dgm:pt modelId="{FF8FE8E6-5DC6-4DA3-8854-D908D9AB7D30}">
      <dgm:prSet/>
      <dgm:spPr>
        <a:solidFill>
          <a:schemeClr val="bg2">
            <a:lumMod val="90000"/>
            <a:alpha val="90000"/>
          </a:schemeClr>
        </a:solidFill>
      </dgm:spPr>
      <dgm:t>
        <a:bodyPr/>
        <a:lstStyle/>
        <a:p>
          <a:r>
            <a:rPr lang="en-US" dirty="0"/>
            <a:t>Standard Company uniform with identifying company patches. No jeans, skirts or outward facing t-shirts. Ties are not required. For more information, please see Exhibit A, Section H, 1- 8. </a:t>
          </a:r>
        </a:p>
      </dgm:t>
    </dgm:pt>
    <dgm:pt modelId="{994BA242-F809-420D-AA62-F2EE05C0E444}" type="parTrans" cxnId="{C4C19953-B154-4CAF-9F3D-69B3D4C6C862}">
      <dgm:prSet/>
      <dgm:spPr/>
      <dgm:t>
        <a:bodyPr/>
        <a:lstStyle/>
        <a:p>
          <a:endParaRPr lang="en-US"/>
        </a:p>
      </dgm:t>
    </dgm:pt>
    <dgm:pt modelId="{26AF4983-815F-452E-A2DA-321E7B283FB7}" type="sibTrans" cxnId="{C4C19953-B154-4CAF-9F3D-69B3D4C6C862}">
      <dgm:prSet/>
      <dgm:spPr/>
      <dgm:t>
        <a:bodyPr/>
        <a:lstStyle/>
        <a:p>
          <a:endParaRPr lang="en-US"/>
        </a:p>
      </dgm:t>
    </dgm:pt>
    <dgm:pt modelId="{290EFDCE-AB0B-4742-829E-CDE621315B47}">
      <dgm:prSet/>
      <dgm:spPr/>
      <dgm:t>
        <a:bodyPr/>
        <a:lstStyle/>
        <a:p>
          <a:pPr algn="l"/>
          <a:r>
            <a:rPr lang="en-US" dirty="0"/>
            <a:t>3. Are there any special training requirements? Ex. First Aid/CPR/AED, etc.? 	</a:t>
          </a:r>
        </a:p>
      </dgm:t>
    </dgm:pt>
    <dgm:pt modelId="{74651CC7-03CE-49D0-A476-915902D04745}" type="parTrans" cxnId="{2BC62568-8930-4EC9-9DA3-CD0574FCA9F8}">
      <dgm:prSet/>
      <dgm:spPr/>
      <dgm:t>
        <a:bodyPr/>
        <a:lstStyle/>
        <a:p>
          <a:endParaRPr lang="en-US"/>
        </a:p>
      </dgm:t>
    </dgm:pt>
    <dgm:pt modelId="{6E2907BA-2DED-4082-9A2A-40E629C263FC}" type="sibTrans" cxnId="{2BC62568-8930-4EC9-9DA3-CD0574FCA9F8}">
      <dgm:prSet/>
      <dgm:spPr/>
      <dgm:t>
        <a:bodyPr/>
        <a:lstStyle/>
        <a:p>
          <a:endParaRPr lang="en-US"/>
        </a:p>
      </dgm:t>
    </dgm:pt>
    <dgm:pt modelId="{AD63D03A-A804-490A-9F3E-80C129C960C0}">
      <dgm:prSet/>
      <dgm:spPr>
        <a:solidFill>
          <a:schemeClr val="accent4">
            <a:lumMod val="20000"/>
            <a:lumOff val="80000"/>
            <a:alpha val="90000"/>
          </a:schemeClr>
        </a:solidFill>
      </dgm:spPr>
      <dgm:t>
        <a:bodyPr/>
        <a:lstStyle/>
        <a:p>
          <a:r>
            <a:rPr lang="en-US" dirty="0"/>
            <a:t>Please see RFP Section 2.1.4. </a:t>
          </a:r>
        </a:p>
      </dgm:t>
    </dgm:pt>
    <dgm:pt modelId="{2405C73F-5911-41D4-8EC7-47CAC850DB68}" type="parTrans" cxnId="{B992F2FA-301B-45C5-811D-BB5866EAA242}">
      <dgm:prSet/>
      <dgm:spPr/>
      <dgm:t>
        <a:bodyPr/>
        <a:lstStyle/>
        <a:p>
          <a:endParaRPr lang="en-US"/>
        </a:p>
      </dgm:t>
    </dgm:pt>
    <dgm:pt modelId="{CC1B74B7-6766-4B12-B2CB-EB1555C0053D}" type="sibTrans" cxnId="{B992F2FA-301B-45C5-811D-BB5866EAA242}">
      <dgm:prSet/>
      <dgm:spPr/>
      <dgm:t>
        <a:bodyPr/>
        <a:lstStyle/>
        <a:p>
          <a:endParaRPr lang="en-US"/>
        </a:p>
      </dgm:t>
    </dgm:pt>
    <dgm:pt modelId="{4B9AB022-770A-46D9-BA8E-F87B0AB42BEB}">
      <dgm:prSet/>
      <dgm:spPr>
        <a:solidFill>
          <a:schemeClr val="accent4">
            <a:lumMod val="50000"/>
          </a:schemeClr>
        </a:solidFill>
      </dgm:spPr>
      <dgm:t>
        <a:bodyPr/>
        <a:lstStyle/>
        <a:p>
          <a:pPr algn="l"/>
          <a:r>
            <a:rPr lang="en-US" dirty="0"/>
            <a:t>4. Is there any equipment provided by the State? 	</a:t>
          </a:r>
        </a:p>
      </dgm:t>
    </dgm:pt>
    <dgm:pt modelId="{93339D5F-9C4A-4D00-AA11-418E3AAB2ED0}" type="parTrans" cxnId="{B10E6A0E-A559-45BC-AE19-3D43FBB23002}">
      <dgm:prSet/>
      <dgm:spPr/>
      <dgm:t>
        <a:bodyPr/>
        <a:lstStyle/>
        <a:p>
          <a:endParaRPr lang="en-US"/>
        </a:p>
      </dgm:t>
    </dgm:pt>
    <dgm:pt modelId="{A5873501-0ED9-48D6-9952-9B95B6B59513}" type="sibTrans" cxnId="{B10E6A0E-A559-45BC-AE19-3D43FBB23002}">
      <dgm:prSet/>
      <dgm:spPr/>
      <dgm:t>
        <a:bodyPr/>
        <a:lstStyle/>
        <a:p>
          <a:endParaRPr lang="en-US"/>
        </a:p>
      </dgm:t>
    </dgm:pt>
    <dgm:pt modelId="{54FB9224-7381-4F32-8A4E-0E8A4FB902D7}">
      <dgm:prSet/>
      <dgm:spPr>
        <a:solidFill>
          <a:schemeClr val="bg2">
            <a:lumMod val="90000"/>
            <a:alpha val="90000"/>
          </a:schemeClr>
        </a:solidFill>
      </dgm:spPr>
      <dgm:t>
        <a:bodyPr/>
        <a:lstStyle/>
        <a:p>
          <a:r>
            <a:rPr lang="en-US" dirty="0"/>
            <a:t>Covered California will provide a desktop computer, desk phone, printer, and walkie-talkie. </a:t>
          </a:r>
        </a:p>
      </dgm:t>
    </dgm:pt>
    <dgm:pt modelId="{A99E1436-A5BD-4FE6-A061-B1F438DBE701}" type="parTrans" cxnId="{A0DD3CF2-9917-4644-B125-73A1B77AA614}">
      <dgm:prSet/>
      <dgm:spPr/>
      <dgm:t>
        <a:bodyPr/>
        <a:lstStyle/>
        <a:p>
          <a:endParaRPr lang="en-US"/>
        </a:p>
      </dgm:t>
    </dgm:pt>
    <dgm:pt modelId="{C616BCC1-1302-41D9-B877-B4814132792D}" type="sibTrans" cxnId="{A0DD3CF2-9917-4644-B125-73A1B77AA614}">
      <dgm:prSet/>
      <dgm:spPr/>
      <dgm:t>
        <a:bodyPr/>
        <a:lstStyle/>
        <a:p>
          <a:endParaRPr lang="en-US"/>
        </a:p>
      </dgm:t>
    </dgm:pt>
    <dgm:pt modelId="{55C17BBD-69A9-4D14-9452-C5509982BB89}">
      <dgm:prSet/>
      <dgm:spPr>
        <a:solidFill>
          <a:srgbClr val="00B0F0"/>
        </a:solidFill>
      </dgm:spPr>
      <dgm:t>
        <a:bodyPr/>
        <a:lstStyle/>
        <a:p>
          <a:pPr algn="l"/>
          <a:r>
            <a:rPr lang="en-US" dirty="0"/>
            <a:t>5. What other equipment is required for the Security Professionals? 	</a:t>
          </a:r>
        </a:p>
      </dgm:t>
    </dgm:pt>
    <dgm:pt modelId="{8379A6E0-29DC-4CD0-915B-4E5E6A754F15}" type="parTrans" cxnId="{41BB69A4-B58E-428A-AE54-89EBFC4A81F3}">
      <dgm:prSet/>
      <dgm:spPr/>
      <dgm:t>
        <a:bodyPr/>
        <a:lstStyle/>
        <a:p>
          <a:endParaRPr lang="en-US"/>
        </a:p>
      </dgm:t>
    </dgm:pt>
    <dgm:pt modelId="{7BDFBC9E-4588-42C5-85BA-EAFA144D9A77}" type="sibTrans" cxnId="{41BB69A4-B58E-428A-AE54-89EBFC4A81F3}">
      <dgm:prSet/>
      <dgm:spPr/>
      <dgm:t>
        <a:bodyPr/>
        <a:lstStyle/>
        <a:p>
          <a:endParaRPr lang="en-US"/>
        </a:p>
      </dgm:t>
    </dgm:pt>
    <dgm:pt modelId="{F9312896-F201-4F13-A1F7-EDBB8712F368}">
      <dgm:prSet/>
      <dgm:spPr>
        <a:solidFill>
          <a:schemeClr val="accent4">
            <a:lumMod val="20000"/>
            <a:lumOff val="80000"/>
            <a:alpha val="90000"/>
          </a:schemeClr>
        </a:solidFill>
      </dgm:spPr>
      <dgm:t>
        <a:bodyPr/>
        <a:lstStyle/>
        <a:p>
          <a:r>
            <a:rPr lang="en-US" dirty="0"/>
            <a:t>Guards: Cell phone, rain attire (boots, jackets, umbrellas, hats). Please see RFP Section 2.1.2 for more information. </a:t>
          </a:r>
        </a:p>
      </dgm:t>
    </dgm:pt>
    <dgm:pt modelId="{703FB092-4022-495E-934A-843201EE6D9F}" type="parTrans" cxnId="{C0F93513-931A-40A5-AACC-A036C56D3428}">
      <dgm:prSet/>
      <dgm:spPr/>
      <dgm:t>
        <a:bodyPr/>
        <a:lstStyle/>
        <a:p>
          <a:endParaRPr lang="en-US"/>
        </a:p>
      </dgm:t>
    </dgm:pt>
    <dgm:pt modelId="{267AB46F-8E37-4818-A5FE-53DA14A6B0FA}" type="sibTrans" cxnId="{C0F93513-931A-40A5-AACC-A036C56D3428}">
      <dgm:prSet/>
      <dgm:spPr/>
      <dgm:t>
        <a:bodyPr/>
        <a:lstStyle/>
        <a:p>
          <a:endParaRPr lang="en-US"/>
        </a:p>
      </dgm:t>
    </dgm:pt>
    <dgm:pt modelId="{85A99049-68FE-438D-B6ED-EF796175586F}">
      <dgm:prSet/>
      <dgm:spPr>
        <a:solidFill>
          <a:schemeClr val="accent4">
            <a:lumMod val="50000"/>
          </a:schemeClr>
        </a:solidFill>
      </dgm:spPr>
      <dgm:t>
        <a:bodyPr/>
        <a:lstStyle/>
        <a:p>
          <a:pPr algn="l"/>
          <a:r>
            <a:rPr lang="en-US" dirty="0"/>
            <a:t>6. What is the State’s standard payment terms? 	</a:t>
          </a:r>
        </a:p>
      </dgm:t>
    </dgm:pt>
    <dgm:pt modelId="{2E40A827-AA4E-4014-B54B-CC32DCE6E126}" type="parTrans" cxnId="{7E76C0DB-2EA2-413F-8336-CC83CCEE853A}">
      <dgm:prSet/>
      <dgm:spPr/>
      <dgm:t>
        <a:bodyPr/>
        <a:lstStyle/>
        <a:p>
          <a:endParaRPr lang="en-US"/>
        </a:p>
      </dgm:t>
    </dgm:pt>
    <dgm:pt modelId="{EED4F686-2072-4C2E-BBF4-B46A7FA401FB}" type="sibTrans" cxnId="{7E76C0DB-2EA2-413F-8336-CC83CCEE853A}">
      <dgm:prSet/>
      <dgm:spPr/>
      <dgm:t>
        <a:bodyPr/>
        <a:lstStyle/>
        <a:p>
          <a:endParaRPr lang="en-US"/>
        </a:p>
      </dgm:t>
    </dgm:pt>
    <dgm:pt modelId="{A7EBFBF5-F481-450B-9DF7-FE303A1F7781}">
      <dgm:prSet/>
      <dgm:spPr>
        <a:solidFill>
          <a:schemeClr val="bg2">
            <a:lumMod val="90000"/>
            <a:alpha val="90000"/>
          </a:schemeClr>
        </a:solidFill>
      </dgm:spPr>
      <dgm:t>
        <a:bodyPr/>
        <a:lstStyle/>
        <a:p>
          <a:r>
            <a:rPr lang="en-US"/>
            <a:t>Please refer to Exhibit B of the Model Contract for detailed information about the State’s Payment Terms. </a:t>
          </a:r>
        </a:p>
      </dgm:t>
    </dgm:pt>
    <dgm:pt modelId="{2267ED87-7663-41D8-A1C4-AD08992176D2}" type="parTrans" cxnId="{D982DC70-EC29-4658-97CE-E43CADC48A33}">
      <dgm:prSet/>
      <dgm:spPr/>
      <dgm:t>
        <a:bodyPr/>
        <a:lstStyle/>
        <a:p>
          <a:endParaRPr lang="en-US"/>
        </a:p>
      </dgm:t>
    </dgm:pt>
    <dgm:pt modelId="{8DFCCB0F-2EDA-48DB-AE91-AE24E9F19263}" type="sibTrans" cxnId="{D982DC70-EC29-4658-97CE-E43CADC48A33}">
      <dgm:prSet/>
      <dgm:spPr/>
      <dgm:t>
        <a:bodyPr/>
        <a:lstStyle/>
        <a:p>
          <a:endParaRPr lang="en-US"/>
        </a:p>
      </dgm:t>
    </dgm:pt>
    <dgm:pt modelId="{A8C25ADE-0425-4176-94E9-283D3115E34C}">
      <dgm:prSet/>
      <dgm:spPr>
        <a:solidFill>
          <a:srgbClr val="00B0F0"/>
        </a:solidFill>
      </dgm:spPr>
      <dgm:t>
        <a:bodyPr/>
        <a:lstStyle/>
        <a:p>
          <a:pPr algn="l"/>
          <a:r>
            <a:rPr lang="en-US" dirty="0"/>
            <a:t>7. Is the State exempt from payment of state and local sales and use taxes? 	</a:t>
          </a:r>
        </a:p>
      </dgm:t>
    </dgm:pt>
    <dgm:pt modelId="{33480F80-CC58-4754-BD94-9FDF21490F41}" type="parTrans" cxnId="{11EC6F0D-D7F5-496E-9677-8BC1E8C48095}">
      <dgm:prSet/>
      <dgm:spPr/>
      <dgm:t>
        <a:bodyPr/>
        <a:lstStyle/>
        <a:p>
          <a:endParaRPr lang="en-US"/>
        </a:p>
      </dgm:t>
    </dgm:pt>
    <dgm:pt modelId="{164F2584-8004-4B84-803E-D213E64D1B98}" type="sibTrans" cxnId="{11EC6F0D-D7F5-496E-9677-8BC1E8C48095}">
      <dgm:prSet/>
      <dgm:spPr/>
      <dgm:t>
        <a:bodyPr/>
        <a:lstStyle/>
        <a:p>
          <a:endParaRPr lang="en-US"/>
        </a:p>
      </dgm:t>
    </dgm:pt>
    <dgm:pt modelId="{FD3DEE42-7CFA-49C3-B32C-DF78126D1026}">
      <dgm:prSet/>
      <dgm:spPr>
        <a:solidFill>
          <a:schemeClr val="accent4">
            <a:lumMod val="20000"/>
            <a:lumOff val="80000"/>
            <a:alpha val="90000"/>
          </a:schemeClr>
        </a:solidFill>
      </dgm:spPr>
      <dgm:t>
        <a:bodyPr/>
        <a:lstStyle/>
        <a:p>
          <a:r>
            <a:rPr lang="en-US" dirty="0"/>
            <a:t>The rates are fully loaded rates, per the language in the model Contract, Exhibit B – Attachment 1. Addendum 1 adds clarification language about state and local tazes being inclusive of the fully loaded rates. </a:t>
          </a:r>
        </a:p>
      </dgm:t>
    </dgm:pt>
    <dgm:pt modelId="{5E9AC807-8830-4568-B2B1-148A224B50FC}" type="parTrans" cxnId="{389B2E99-05E2-491B-9C5D-D2556C20EF3F}">
      <dgm:prSet/>
      <dgm:spPr/>
      <dgm:t>
        <a:bodyPr/>
        <a:lstStyle/>
        <a:p>
          <a:endParaRPr lang="en-US"/>
        </a:p>
      </dgm:t>
    </dgm:pt>
    <dgm:pt modelId="{769EA0F9-4A2F-4415-826D-A9278DC84CC0}" type="sibTrans" cxnId="{389B2E99-05E2-491B-9C5D-D2556C20EF3F}">
      <dgm:prSet/>
      <dgm:spPr/>
      <dgm:t>
        <a:bodyPr/>
        <a:lstStyle/>
        <a:p>
          <a:endParaRPr lang="en-US"/>
        </a:p>
      </dgm:t>
    </dgm:pt>
    <dgm:pt modelId="{7DB324EF-8180-4A58-9D0D-7DA46F01A352}">
      <dgm:prSet/>
      <dgm:spPr>
        <a:solidFill>
          <a:schemeClr val="accent4">
            <a:lumMod val="50000"/>
          </a:schemeClr>
        </a:solidFill>
      </dgm:spPr>
      <dgm:t>
        <a:bodyPr/>
        <a:lstStyle/>
        <a:p>
          <a:pPr algn="l"/>
          <a:r>
            <a:rPr lang="en-US" dirty="0"/>
            <a:t>8. What challenges is the State experiencing at the various sites? 	</a:t>
          </a:r>
        </a:p>
      </dgm:t>
    </dgm:pt>
    <dgm:pt modelId="{1B6E883F-9783-431D-BA4B-5270D938FAAB}" type="parTrans" cxnId="{6B6EE123-A214-418B-933F-044E776CD6F5}">
      <dgm:prSet/>
      <dgm:spPr/>
      <dgm:t>
        <a:bodyPr/>
        <a:lstStyle/>
        <a:p>
          <a:endParaRPr lang="en-US"/>
        </a:p>
      </dgm:t>
    </dgm:pt>
    <dgm:pt modelId="{283814F6-256A-4513-9A4C-A64885AB3EBE}" type="sibTrans" cxnId="{6B6EE123-A214-418B-933F-044E776CD6F5}">
      <dgm:prSet/>
      <dgm:spPr/>
      <dgm:t>
        <a:bodyPr/>
        <a:lstStyle/>
        <a:p>
          <a:endParaRPr lang="en-US"/>
        </a:p>
      </dgm:t>
    </dgm:pt>
    <dgm:pt modelId="{8895FB9E-14BC-4203-ABB9-5BB3C8C5FF3B}">
      <dgm:prSet/>
      <dgm:spPr>
        <a:solidFill>
          <a:schemeClr val="bg2">
            <a:lumMod val="90000"/>
            <a:alpha val="90000"/>
          </a:schemeClr>
        </a:solidFill>
      </dgm:spPr>
      <dgm:t>
        <a:bodyPr/>
        <a:lstStyle/>
        <a:p>
          <a:r>
            <a:rPr lang="en-US" dirty="0"/>
            <a:t>The State has not experienced any challenges at either site. </a:t>
          </a:r>
        </a:p>
      </dgm:t>
    </dgm:pt>
    <dgm:pt modelId="{CC3C233E-884B-425B-8996-024597304A17}" type="parTrans" cxnId="{C39C5BB7-7541-4B1A-99BA-E05F699E0222}">
      <dgm:prSet/>
      <dgm:spPr/>
      <dgm:t>
        <a:bodyPr/>
        <a:lstStyle/>
        <a:p>
          <a:endParaRPr lang="en-US"/>
        </a:p>
      </dgm:t>
    </dgm:pt>
    <dgm:pt modelId="{33228908-8E65-4E65-BCE4-A2B8BCFFBAB3}" type="sibTrans" cxnId="{C39C5BB7-7541-4B1A-99BA-E05F699E0222}">
      <dgm:prSet/>
      <dgm:spPr/>
      <dgm:t>
        <a:bodyPr/>
        <a:lstStyle/>
        <a:p>
          <a:endParaRPr lang="en-US"/>
        </a:p>
      </dgm:t>
    </dgm:pt>
    <dgm:pt modelId="{AE27C74A-FAC4-4BC7-A9A7-B7FB5CB0E1B1}">
      <dgm:prSet/>
      <dgm:spPr>
        <a:solidFill>
          <a:srgbClr val="00B0F0"/>
        </a:solidFill>
      </dgm:spPr>
      <dgm:t>
        <a:bodyPr/>
        <a:lstStyle/>
        <a:p>
          <a:pPr algn="l"/>
          <a:r>
            <a:rPr lang="en-US" dirty="0"/>
            <a:t>9. Does the State have a preference to retain incumbent employees that are in good standing and meet the hiring criteria of the Proposer? 	</a:t>
          </a:r>
        </a:p>
      </dgm:t>
    </dgm:pt>
    <dgm:pt modelId="{608FDE58-8816-4B1D-9E2B-742F7B4F4542}" type="parTrans" cxnId="{6AC1973E-C934-47A8-A30D-1D1E491E9739}">
      <dgm:prSet/>
      <dgm:spPr/>
      <dgm:t>
        <a:bodyPr/>
        <a:lstStyle/>
        <a:p>
          <a:endParaRPr lang="en-US"/>
        </a:p>
      </dgm:t>
    </dgm:pt>
    <dgm:pt modelId="{457313CB-CBE8-4F8D-91FC-9357EEAB44E1}" type="sibTrans" cxnId="{6AC1973E-C934-47A8-A30D-1D1E491E9739}">
      <dgm:prSet/>
      <dgm:spPr/>
      <dgm:t>
        <a:bodyPr/>
        <a:lstStyle/>
        <a:p>
          <a:endParaRPr lang="en-US"/>
        </a:p>
      </dgm:t>
    </dgm:pt>
    <dgm:pt modelId="{EE99A022-1659-4DB4-A570-696E1E16AB36}">
      <dgm:prSet/>
      <dgm:spPr>
        <a:solidFill>
          <a:schemeClr val="accent4">
            <a:lumMod val="20000"/>
            <a:lumOff val="80000"/>
            <a:alpha val="90000"/>
          </a:schemeClr>
        </a:solidFill>
      </dgm:spPr>
      <dgm:t>
        <a:bodyPr/>
        <a:lstStyle/>
        <a:p>
          <a:r>
            <a:rPr lang="en-US" dirty="0"/>
            <a:t>Covered California does not have a preference, but would consider hiring incumbents. </a:t>
          </a:r>
        </a:p>
      </dgm:t>
    </dgm:pt>
    <dgm:pt modelId="{BF29F243-D303-4880-A04D-F807FEC24B93}" type="parTrans" cxnId="{784705B9-669F-4B80-A22C-1589E265A937}">
      <dgm:prSet/>
      <dgm:spPr/>
      <dgm:t>
        <a:bodyPr/>
        <a:lstStyle/>
        <a:p>
          <a:endParaRPr lang="en-US"/>
        </a:p>
      </dgm:t>
    </dgm:pt>
    <dgm:pt modelId="{414AB29F-8917-49C8-BEC6-1CC844D558D9}" type="sibTrans" cxnId="{784705B9-669F-4B80-A22C-1589E265A937}">
      <dgm:prSet/>
      <dgm:spPr/>
      <dgm:t>
        <a:bodyPr/>
        <a:lstStyle/>
        <a:p>
          <a:endParaRPr lang="en-US"/>
        </a:p>
      </dgm:t>
    </dgm:pt>
    <dgm:pt modelId="{1C91952B-FE16-495B-A6E1-74D49E8673A4}">
      <dgm:prSet/>
      <dgm:spPr>
        <a:solidFill>
          <a:schemeClr val="accent4">
            <a:lumMod val="50000"/>
          </a:schemeClr>
        </a:solidFill>
      </dgm:spPr>
      <dgm:t>
        <a:bodyPr/>
        <a:lstStyle/>
        <a:p>
          <a:pPr algn="l"/>
          <a:r>
            <a:rPr lang="en-US" dirty="0"/>
            <a:t>10. Are there restroom facilities in close proximity to all of the posts at all sites? 	</a:t>
          </a:r>
        </a:p>
      </dgm:t>
    </dgm:pt>
    <dgm:pt modelId="{D9103DBF-84A0-4D37-BD92-C4317FC1DDEB}" type="parTrans" cxnId="{A3195AFA-7CEA-4063-9506-F0394EBA95B9}">
      <dgm:prSet/>
      <dgm:spPr/>
      <dgm:t>
        <a:bodyPr/>
        <a:lstStyle/>
        <a:p>
          <a:endParaRPr lang="en-US"/>
        </a:p>
      </dgm:t>
    </dgm:pt>
    <dgm:pt modelId="{8AE13E63-B3C7-4ED4-8E43-E9E144B2AD9F}" type="sibTrans" cxnId="{A3195AFA-7CEA-4063-9506-F0394EBA95B9}">
      <dgm:prSet/>
      <dgm:spPr/>
      <dgm:t>
        <a:bodyPr/>
        <a:lstStyle/>
        <a:p>
          <a:endParaRPr lang="en-US"/>
        </a:p>
      </dgm:t>
    </dgm:pt>
    <dgm:pt modelId="{ABBD6F94-C1CF-4A9B-9361-0538958ECA0B}">
      <dgm:prSet/>
      <dgm:spPr>
        <a:solidFill>
          <a:schemeClr val="bg2">
            <a:lumMod val="90000"/>
            <a:alpha val="90000"/>
          </a:schemeClr>
        </a:solidFill>
      </dgm:spPr>
      <dgm:t>
        <a:bodyPr/>
        <a:lstStyle/>
        <a:p>
          <a:r>
            <a:rPr lang="en-US"/>
            <a:t>Yes. </a:t>
          </a:r>
        </a:p>
      </dgm:t>
    </dgm:pt>
    <dgm:pt modelId="{9012C188-EE66-42C4-81DE-999D3B15BF37}" type="parTrans" cxnId="{0781A417-C777-4063-8E0C-181F98543515}">
      <dgm:prSet/>
      <dgm:spPr/>
      <dgm:t>
        <a:bodyPr/>
        <a:lstStyle/>
        <a:p>
          <a:endParaRPr lang="en-US"/>
        </a:p>
      </dgm:t>
    </dgm:pt>
    <dgm:pt modelId="{76A979F7-318C-4A28-BC9F-B8807663D6E7}" type="sibTrans" cxnId="{0781A417-C777-4063-8E0C-181F98543515}">
      <dgm:prSet/>
      <dgm:spPr/>
      <dgm:t>
        <a:bodyPr/>
        <a:lstStyle/>
        <a:p>
          <a:endParaRPr lang="en-US"/>
        </a:p>
      </dgm:t>
    </dgm:pt>
    <dgm:pt modelId="{3B6AA0EA-610F-430D-A2EC-BF769EF032CB}">
      <dgm:prSet/>
      <dgm:spPr>
        <a:solidFill>
          <a:srgbClr val="00B0F0"/>
        </a:solidFill>
      </dgm:spPr>
      <dgm:t>
        <a:bodyPr/>
        <a:lstStyle/>
        <a:p>
          <a:pPr algn="l"/>
          <a:r>
            <a:rPr lang="en-US" dirty="0"/>
            <a:t>11. For inclement weather, is there shelter available for the security professionals at all sites? 	</a:t>
          </a:r>
        </a:p>
      </dgm:t>
    </dgm:pt>
    <dgm:pt modelId="{1B703629-67D6-4ADC-8EAB-7FCB3A18017F}" type="parTrans" cxnId="{49DE755E-FA4D-4891-A31D-BD8928297F16}">
      <dgm:prSet/>
      <dgm:spPr/>
      <dgm:t>
        <a:bodyPr/>
        <a:lstStyle/>
        <a:p>
          <a:endParaRPr lang="en-US"/>
        </a:p>
      </dgm:t>
    </dgm:pt>
    <dgm:pt modelId="{825E8C8E-ABA5-4E99-9081-D404CA9F23C0}" type="sibTrans" cxnId="{49DE755E-FA4D-4891-A31D-BD8928297F16}">
      <dgm:prSet/>
      <dgm:spPr/>
      <dgm:t>
        <a:bodyPr/>
        <a:lstStyle/>
        <a:p>
          <a:endParaRPr lang="en-US"/>
        </a:p>
      </dgm:t>
    </dgm:pt>
    <dgm:pt modelId="{A33B017B-0AA9-4D44-90AC-D79164BD8240}">
      <dgm:prSet/>
      <dgm:spPr>
        <a:solidFill>
          <a:schemeClr val="accent4">
            <a:lumMod val="20000"/>
            <a:lumOff val="80000"/>
            <a:alpha val="90000"/>
          </a:schemeClr>
        </a:solidFill>
      </dgm:spPr>
      <dgm:t>
        <a:bodyPr/>
        <a:lstStyle/>
        <a:p>
          <a:r>
            <a:rPr lang="en-US"/>
            <a:t>Yes. </a:t>
          </a:r>
        </a:p>
      </dgm:t>
    </dgm:pt>
    <dgm:pt modelId="{71257CEE-5977-47B3-9F16-60DC5495E329}" type="parTrans" cxnId="{BC13D16B-253A-4DCC-B63C-FB1B693D3C4F}">
      <dgm:prSet/>
      <dgm:spPr/>
      <dgm:t>
        <a:bodyPr/>
        <a:lstStyle/>
        <a:p>
          <a:endParaRPr lang="en-US"/>
        </a:p>
      </dgm:t>
    </dgm:pt>
    <dgm:pt modelId="{55C1E015-01F3-453C-9B41-470FF64EBA11}" type="sibTrans" cxnId="{BC13D16B-253A-4DCC-B63C-FB1B693D3C4F}">
      <dgm:prSet/>
      <dgm:spPr/>
      <dgm:t>
        <a:bodyPr/>
        <a:lstStyle/>
        <a:p>
          <a:endParaRPr lang="en-US"/>
        </a:p>
      </dgm:t>
    </dgm:pt>
    <dgm:pt modelId="{60E009AE-8935-44BE-AF61-BBEA6C7B4FB3}" type="pres">
      <dgm:prSet presAssocID="{6CE86D46-0D9E-47BD-B419-E8327EE7BF6B}" presName="Name0" presStyleCnt="0">
        <dgm:presLayoutVars>
          <dgm:dir/>
          <dgm:animLvl val="lvl"/>
          <dgm:resizeHandles val="exact"/>
        </dgm:presLayoutVars>
      </dgm:prSet>
      <dgm:spPr/>
    </dgm:pt>
    <dgm:pt modelId="{DCED4253-4B99-4FFE-9EB2-9C063847E9A4}" type="pres">
      <dgm:prSet presAssocID="{4B3757BE-74D0-44FD-9650-5FE093BB5563}" presName="linNode" presStyleCnt="0"/>
      <dgm:spPr/>
    </dgm:pt>
    <dgm:pt modelId="{7E1FCF10-6464-4AE8-A62E-5766E3B6B590}" type="pres">
      <dgm:prSet presAssocID="{4B3757BE-74D0-44FD-9650-5FE093BB5563}" presName="parentText" presStyleLbl="node1" presStyleIdx="0" presStyleCnt="11">
        <dgm:presLayoutVars>
          <dgm:chMax val="1"/>
          <dgm:bulletEnabled val="1"/>
        </dgm:presLayoutVars>
      </dgm:prSet>
      <dgm:spPr/>
    </dgm:pt>
    <dgm:pt modelId="{228E8AFE-0022-4AE7-88FB-C0AD99F5E045}" type="pres">
      <dgm:prSet presAssocID="{4B3757BE-74D0-44FD-9650-5FE093BB5563}" presName="descendantText" presStyleLbl="alignAccFollowNode1" presStyleIdx="0" presStyleCnt="11">
        <dgm:presLayoutVars>
          <dgm:bulletEnabled val="1"/>
        </dgm:presLayoutVars>
      </dgm:prSet>
      <dgm:spPr/>
    </dgm:pt>
    <dgm:pt modelId="{2CB57994-58D5-4EF9-A0C3-70962704E1FC}" type="pres">
      <dgm:prSet presAssocID="{9D83551F-28DA-48A1-BD1D-293C24A55BC8}" presName="sp" presStyleCnt="0"/>
      <dgm:spPr/>
    </dgm:pt>
    <dgm:pt modelId="{EA0A142D-ED2F-4DBE-A2A8-0D7ACDAD7229}" type="pres">
      <dgm:prSet presAssocID="{A311FC4A-2812-4796-AAD9-230E485DC18D}" presName="linNode" presStyleCnt="0"/>
      <dgm:spPr/>
    </dgm:pt>
    <dgm:pt modelId="{393EC2D0-5E80-41CE-B1DB-972B32F2A898}" type="pres">
      <dgm:prSet presAssocID="{A311FC4A-2812-4796-AAD9-230E485DC18D}" presName="parentText" presStyleLbl="node1" presStyleIdx="1" presStyleCnt="11">
        <dgm:presLayoutVars>
          <dgm:chMax val="1"/>
          <dgm:bulletEnabled val="1"/>
        </dgm:presLayoutVars>
      </dgm:prSet>
      <dgm:spPr/>
    </dgm:pt>
    <dgm:pt modelId="{A85F448B-B48C-42E7-867F-8AA7B9AF3149}" type="pres">
      <dgm:prSet presAssocID="{A311FC4A-2812-4796-AAD9-230E485DC18D}" presName="descendantText" presStyleLbl="alignAccFollowNode1" presStyleIdx="1" presStyleCnt="11">
        <dgm:presLayoutVars>
          <dgm:bulletEnabled val="1"/>
        </dgm:presLayoutVars>
      </dgm:prSet>
      <dgm:spPr/>
    </dgm:pt>
    <dgm:pt modelId="{AEDCB1E5-CB21-4D6F-BC95-A12FD477584B}" type="pres">
      <dgm:prSet presAssocID="{FF377EB2-7984-44D2-82A1-E6D055156BAA}" presName="sp" presStyleCnt="0"/>
      <dgm:spPr/>
    </dgm:pt>
    <dgm:pt modelId="{0C79321B-2441-4365-96F8-A6B4E25CAA9C}" type="pres">
      <dgm:prSet presAssocID="{290EFDCE-AB0B-4742-829E-CDE621315B47}" presName="linNode" presStyleCnt="0"/>
      <dgm:spPr/>
    </dgm:pt>
    <dgm:pt modelId="{3899B591-5EDB-4529-BB71-6C0EC79A97A7}" type="pres">
      <dgm:prSet presAssocID="{290EFDCE-AB0B-4742-829E-CDE621315B47}" presName="parentText" presStyleLbl="node1" presStyleIdx="2" presStyleCnt="11">
        <dgm:presLayoutVars>
          <dgm:chMax val="1"/>
          <dgm:bulletEnabled val="1"/>
        </dgm:presLayoutVars>
      </dgm:prSet>
      <dgm:spPr/>
    </dgm:pt>
    <dgm:pt modelId="{B844B5D3-4932-4139-AA8E-3164EE6D056B}" type="pres">
      <dgm:prSet presAssocID="{290EFDCE-AB0B-4742-829E-CDE621315B47}" presName="descendantText" presStyleLbl="alignAccFollowNode1" presStyleIdx="2" presStyleCnt="11">
        <dgm:presLayoutVars>
          <dgm:bulletEnabled val="1"/>
        </dgm:presLayoutVars>
      </dgm:prSet>
      <dgm:spPr/>
    </dgm:pt>
    <dgm:pt modelId="{02D821C7-AD4F-43B3-B1BC-10A93804BDA4}" type="pres">
      <dgm:prSet presAssocID="{6E2907BA-2DED-4082-9A2A-40E629C263FC}" presName="sp" presStyleCnt="0"/>
      <dgm:spPr/>
    </dgm:pt>
    <dgm:pt modelId="{3225E261-ADBE-4EDF-97A7-4745A0C177AF}" type="pres">
      <dgm:prSet presAssocID="{4B9AB022-770A-46D9-BA8E-F87B0AB42BEB}" presName="linNode" presStyleCnt="0"/>
      <dgm:spPr/>
    </dgm:pt>
    <dgm:pt modelId="{D905712E-CACB-49B7-AAE3-6447E6922E7D}" type="pres">
      <dgm:prSet presAssocID="{4B9AB022-770A-46D9-BA8E-F87B0AB42BEB}" presName="parentText" presStyleLbl="node1" presStyleIdx="3" presStyleCnt="11">
        <dgm:presLayoutVars>
          <dgm:chMax val="1"/>
          <dgm:bulletEnabled val="1"/>
        </dgm:presLayoutVars>
      </dgm:prSet>
      <dgm:spPr/>
    </dgm:pt>
    <dgm:pt modelId="{0B11BC1F-FEE4-40AD-B3C7-85F3E90235BE}" type="pres">
      <dgm:prSet presAssocID="{4B9AB022-770A-46D9-BA8E-F87B0AB42BEB}" presName="descendantText" presStyleLbl="alignAccFollowNode1" presStyleIdx="3" presStyleCnt="11" custLinFactNeighborX="0" custLinFactNeighborY="5334">
        <dgm:presLayoutVars>
          <dgm:bulletEnabled val="1"/>
        </dgm:presLayoutVars>
      </dgm:prSet>
      <dgm:spPr/>
    </dgm:pt>
    <dgm:pt modelId="{A0785CC9-D611-4EBD-9156-08EE9A9076C3}" type="pres">
      <dgm:prSet presAssocID="{A5873501-0ED9-48D6-9952-9B95B6B59513}" presName="sp" presStyleCnt="0"/>
      <dgm:spPr/>
    </dgm:pt>
    <dgm:pt modelId="{F9B57D79-F54F-4D58-948D-4374CC8700AA}" type="pres">
      <dgm:prSet presAssocID="{55C17BBD-69A9-4D14-9452-C5509982BB89}" presName="linNode" presStyleCnt="0"/>
      <dgm:spPr/>
    </dgm:pt>
    <dgm:pt modelId="{083A7030-F2BD-4A06-BEF2-25B29FFC5DD8}" type="pres">
      <dgm:prSet presAssocID="{55C17BBD-69A9-4D14-9452-C5509982BB89}" presName="parentText" presStyleLbl="node1" presStyleIdx="4" presStyleCnt="11">
        <dgm:presLayoutVars>
          <dgm:chMax val="1"/>
          <dgm:bulletEnabled val="1"/>
        </dgm:presLayoutVars>
      </dgm:prSet>
      <dgm:spPr/>
    </dgm:pt>
    <dgm:pt modelId="{5073C9B1-5409-4A9D-B207-140071167513}" type="pres">
      <dgm:prSet presAssocID="{55C17BBD-69A9-4D14-9452-C5509982BB89}" presName="descendantText" presStyleLbl="alignAccFollowNode1" presStyleIdx="4" presStyleCnt="11">
        <dgm:presLayoutVars>
          <dgm:bulletEnabled val="1"/>
        </dgm:presLayoutVars>
      </dgm:prSet>
      <dgm:spPr/>
    </dgm:pt>
    <dgm:pt modelId="{3167A526-DF72-4931-933E-A8076FEB014B}" type="pres">
      <dgm:prSet presAssocID="{7BDFBC9E-4588-42C5-85BA-EAFA144D9A77}" presName="sp" presStyleCnt="0"/>
      <dgm:spPr/>
    </dgm:pt>
    <dgm:pt modelId="{8B5AF7A1-930E-4C64-B1CC-B78F4C101E30}" type="pres">
      <dgm:prSet presAssocID="{85A99049-68FE-438D-B6ED-EF796175586F}" presName="linNode" presStyleCnt="0"/>
      <dgm:spPr/>
    </dgm:pt>
    <dgm:pt modelId="{6F61E3D7-A8F7-468B-A483-58B84AAB385D}" type="pres">
      <dgm:prSet presAssocID="{85A99049-68FE-438D-B6ED-EF796175586F}" presName="parentText" presStyleLbl="node1" presStyleIdx="5" presStyleCnt="11">
        <dgm:presLayoutVars>
          <dgm:chMax val="1"/>
          <dgm:bulletEnabled val="1"/>
        </dgm:presLayoutVars>
      </dgm:prSet>
      <dgm:spPr/>
    </dgm:pt>
    <dgm:pt modelId="{D0F67EF3-AD34-4A76-B627-2E2450CFF3CF}" type="pres">
      <dgm:prSet presAssocID="{85A99049-68FE-438D-B6ED-EF796175586F}" presName="descendantText" presStyleLbl="alignAccFollowNode1" presStyleIdx="5" presStyleCnt="11">
        <dgm:presLayoutVars>
          <dgm:bulletEnabled val="1"/>
        </dgm:presLayoutVars>
      </dgm:prSet>
      <dgm:spPr/>
    </dgm:pt>
    <dgm:pt modelId="{9318BC15-118C-479A-9820-1EF3AE47BF91}" type="pres">
      <dgm:prSet presAssocID="{EED4F686-2072-4C2E-BBF4-B46A7FA401FB}" presName="sp" presStyleCnt="0"/>
      <dgm:spPr/>
    </dgm:pt>
    <dgm:pt modelId="{34769F5F-4F65-4D91-BBBF-C02826A72F92}" type="pres">
      <dgm:prSet presAssocID="{A8C25ADE-0425-4176-94E9-283D3115E34C}" presName="linNode" presStyleCnt="0"/>
      <dgm:spPr/>
    </dgm:pt>
    <dgm:pt modelId="{4EB61B50-50A5-4D1F-B0DB-C3946D191BA2}" type="pres">
      <dgm:prSet presAssocID="{A8C25ADE-0425-4176-94E9-283D3115E34C}" presName="parentText" presStyleLbl="node1" presStyleIdx="6" presStyleCnt="11">
        <dgm:presLayoutVars>
          <dgm:chMax val="1"/>
          <dgm:bulletEnabled val="1"/>
        </dgm:presLayoutVars>
      </dgm:prSet>
      <dgm:spPr/>
    </dgm:pt>
    <dgm:pt modelId="{8F1D1CCB-82D1-4FF9-B52A-2BA4895B921A}" type="pres">
      <dgm:prSet presAssocID="{A8C25ADE-0425-4176-94E9-283D3115E34C}" presName="descendantText" presStyleLbl="alignAccFollowNode1" presStyleIdx="6" presStyleCnt="11">
        <dgm:presLayoutVars>
          <dgm:bulletEnabled val="1"/>
        </dgm:presLayoutVars>
      </dgm:prSet>
      <dgm:spPr/>
    </dgm:pt>
    <dgm:pt modelId="{E3563A98-D0AF-4CF8-A477-42E9E39B33AC}" type="pres">
      <dgm:prSet presAssocID="{164F2584-8004-4B84-803E-D213E64D1B98}" presName="sp" presStyleCnt="0"/>
      <dgm:spPr/>
    </dgm:pt>
    <dgm:pt modelId="{4BB7C219-C171-4372-B73E-C661AC0E5B62}" type="pres">
      <dgm:prSet presAssocID="{7DB324EF-8180-4A58-9D0D-7DA46F01A352}" presName="linNode" presStyleCnt="0"/>
      <dgm:spPr/>
    </dgm:pt>
    <dgm:pt modelId="{86A5089E-B0BE-4012-AA51-EE1702868CE8}" type="pres">
      <dgm:prSet presAssocID="{7DB324EF-8180-4A58-9D0D-7DA46F01A352}" presName="parentText" presStyleLbl="node1" presStyleIdx="7" presStyleCnt="11">
        <dgm:presLayoutVars>
          <dgm:chMax val="1"/>
          <dgm:bulletEnabled val="1"/>
        </dgm:presLayoutVars>
      </dgm:prSet>
      <dgm:spPr/>
    </dgm:pt>
    <dgm:pt modelId="{3F3901EC-618D-45E7-86D2-B6706E562EC4}" type="pres">
      <dgm:prSet presAssocID="{7DB324EF-8180-4A58-9D0D-7DA46F01A352}" presName="descendantText" presStyleLbl="alignAccFollowNode1" presStyleIdx="7" presStyleCnt="11">
        <dgm:presLayoutVars>
          <dgm:bulletEnabled val="1"/>
        </dgm:presLayoutVars>
      </dgm:prSet>
      <dgm:spPr/>
    </dgm:pt>
    <dgm:pt modelId="{096D7C34-F7BF-4902-AF35-A1EF53FD3C18}" type="pres">
      <dgm:prSet presAssocID="{283814F6-256A-4513-9A4C-A64885AB3EBE}" presName="sp" presStyleCnt="0"/>
      <dgm:spPr/>
    </dgm:pt>
    <dgm:pt modelId="{3D6106CC-DA36-4EF1-824C-87A70FF22658}" type="pres">
      <dgm:prSet presAssocID="{AE27C74A-FAC4-4BC7-A9A7-B7FB5CB0E1B1}" presName="linNode" presStyleCnt="0"/>
      <dgm:spPr/>
    </dgm:pt>
    <dgm:pt modelId="{60BA600D-6485-4769-9834-08E1976B2FD7}" type="pres">
      <dgm:prSet presAssocID="{AE27C74A-FAC4-4BC7-A9A7-B7FB5CB0E1B1}" presName="parentText" presStyleLbl="node1" presStyleIdx="8" presStyleCnt="11">
        <dgm:presLayoutVars>
          <dgm:chMax val="1"/>
          <dgm:bulletEnabled val="1"/>
        </dgm:presLayoutVars>
      </dgm:prSet>
      <dgm:spPr/>
    </dgm:pt>
    <dgm:pt modelId="{4FC36129-6D30-4FD1-8688-376EB415ACB5}" type="pres">
      <dgm:prSet presAssocID="{AE27C74A-FAC4-4BC7-A9A7-B7FB5CB0E1B1}" presName="descendantText" presStyleLbl="alignAccFollowNode1" presStyleIdx="8" presStyleCnt="11">
        <dgm:presLayoutVars>
          <dgm:bulletEnabled val="1"/>
        </dgm:presLayoutVars>
      </dgm:prSet>
      <dgm:spPr/>
    </dgm:pt>
    <dgm:pt modelId="{6DE39FD8-DAD3-4CDF-BDF2-F34B5E755957}" type="pres">
      <dgm:prSet presAssocID="{457313CB-CBE8-4F8D-91FC-9357EEAB44E1}" presName="sp" presStyleCnt="0"/>
      <dgm:spPr/>
    </dgm:pt>
    <dgm:pt modelId="{CE500595-1F25-4FCE-BD4A-2027913FFBD4}" type="pres">
      <dgm:prSet presAssocID="{1C91952B-FE16-495B-A6E1-74D49E8673A4}" presName="linNode" presStyleCnt="0"/>
      <dgm:spPr/>
    </dgm:pt>
    <dgm:pt modelId="{D1678126-1B56-4A7A-9AAF-25E64862FCA9}" type="pres">
      <dgm:prSet presAssocID="{1C91952B-FE16-495B-A6E1-74D49E8673A4}" presName="parentText" presStyleLbl="node1" presStyleIdx="9" presStyleCnt="11">
        <dgm:presLayoutVars>
          <dgm:chMax val="1"/>
          <dgm:bulletEnabled val="1"/>
        </dgm:presLayoutVars>
      </dgm:prSet>
      <dgm:spPr/>
    </dgm:pt>
    <dgm:pt modelId="{82053898-78AD-430F-A607-58278972C7B8}" type="pres">
      <dgm:prSet presAssocID="{1C91952B-FE16-495B-A6E1-74D49E8673A4}" presName="descendantText" presStyleLbl="alignAccFollowNode1" presStyleIdx="9" presStyleCnt="11">
        <dgm:presLayoutVars>
          <dgm:bulletEnabled val="1"/>
        </dgm:presLayoutVars>
      </dgm:prSet>
      <dgm:spPr/>
    </dgm:pt>
    <dgm:pt modelId="{0EA3B651-B32C-41A0-8287-D3C521FD037D}" type="pres">
      <dgm:prSet presAssocID="{8AE13E63-B3C7-4ED4-8E43-E9E144B2AD9F}" presName="sp" presStyleCnt="0"/>
      <dgm:spPr/>
    </dgm:pt>
    <dgm:pt modelId="{7CC36CC7-8BD9-42F9-BE58-6813F2CDB736}" type="pres">
      <dgm:prSet presAssocID="{3B6AA0EA-610F-430D-A2EC-BF769EF032CB}" presName="linNode" presStyleCnt="0"/>
      <dgm:spPr/>
    </dgm:pt>
    <dgm:pt modelId="{F6E75F26-C0E3-40E2-A15A-06BEC7AB26FD}" type="pres">
      <dgm:prSet presAssocID="{3B6AA0EA-610F-430D-A2EC-BF769EF032CB}" presName="parentText" presStyleLbl="node1" presStyleIdx="10" presStyleCnt="11">
        <dgm:presLayoutVars>
          <dgm:chMax val="1"/>
          <dgm:bulletEnabled val="1"/>
        </dgm:presLayoutVars>
      </dgm:prSet>
      <dgm:spPr/>
    </dgm:pt>
    <dgm:pt modelId="{61B66628-1D94-4DC5-B830-59856354D821}" type="pres">
      <dgm:prSet presAssocID="{3B6AA0EA-610F-430D-A2EC-BF769EF032CB}" presName="descendantText" presStyleLbl="alignAccFollowNode1" presStyleIdx="10" presStyleCnt="11">
        <dgm:presLayoutVars>
          <dgm:bulletEnabled val="1"/>
        </dgm:presLayoutVars>
      </dgm:prSet>
      <dgm:spPr/>
    </dgm:pt>
  </dgm:ptLst>
  <dgm:cxnLst>
    <dgm:cxn modelId="{C65C6300-CBE1-4D49-A46D-F56AE5D2C2BB}" type="presOf" srcId="{FF8FE8E6-5DC6-4DA3-8854-D908D9AB7D30}" destId="{A85F448B-B48C-42E7-867F-8AA7B9AF3149}" srcOrd="0" destOrd="0" presId="urn:microsoft.com/office/officeart/2005/8/layout/vList5"/>
    <dgm:cxn modelId="{5DBCFC08-C0F6-4663-8EFA-4C9261547EE9}" type="presOf" srcId="{EE99A022-1659-4DB4-A570-696E1E16AB36}" destId="{4FC36129-6D30-4FD1-8688-376EB415ACB5}" srcOrd="0" destOrd="0" presId="urn:microsoft.com/office/officeart/2005/8/layout/vList5"/>
    <dgm:cxn modelId="{AFE6C909-299C-4F90-BEC6-44658785F527}" type="presOf" srcId="{FD3DEE42-7CFA-49C3-B32C-DF78126D1026}" destId="{8F1D1CCB-82D1-4FF9-B52A-2BA4895B921A}" srcOrd="0" destOrd="0" presId="urn:microsoft.com/office/officeart/2005/8/layout/vList5"/>
    <dgm:cxn modelId="{777EE00A-474E-4133-A24D-33AD584E2F32}" type="presOf" srcId="{F9312896-F201-4F13-A1F7-EDBB8712F368}" destId="{5073C9B1-5409-4A9D-B207-140071167513}" srcOrd="0" destOrd="0" presId="urn:microsoft.com/office/officeart/2005/8/layout/vList5"/>
    <dgm:cxn modelId="{11EC6F0D-D7F5-496E-9677-8BC1E8C48095}" srcId="{6CE86D46-0D9E-47BD-B419-E8327EE7BF6B}" destId="{A8C25ADE-0425-4176-94E9-283D3115E34C}" srcOrd="6" destOrd="0" parTransId="{33480F80-CC58-4754-BD94-9FDF21490F41}" sibTransId="{164F2584-8004-4B84-803E-D213E64D1B98}"/>
    <dgm:cxn modelId="{B10E6A0E-A559-45BC-AE19-3D43FBB23002}" srcId="{6CE86D46-0D9E-47BD-B419-E8327EE7BF6B}" destId="{4B9AB022-770A-46D9-BA8E-F87B0AB42BEB}" srcOrd="3" destOrd="0" parTransId="{93339D5F-9C4A-4D00-AA11-418E3AAB2ED0}" sibTransId="{A5873501-0ED9-48D6-9952-9B95B6B59513}"/>
    <dgm:cxn modelId="{C0F93513-931A-40A5-AACC-A036C56D3428}" srcId="{55C17BBD-69A9-4D14-9452-C5509982BB89}" destId="{F9312896-F201-4F13-A1F7-EDBB8712F368}" srcOrd="0" destOrd="0" parTransId="{703FB092-4022-495E-934A-843201EE6D9F}" sibTransId="{267AB46F-8E37-4818-A5FE-53DA14A6B0FA}"/>
    <dgm:cxn modelId="{0781A417-C777-4063-8E0C-181F98543515}" srcId="{1C91952B-FE16-495B-A6E1-74D49E8673A4}" destId="{ABBD6F94-C1CF-4A9B-9361-0538958ECA0B}" srcOrd="0" destOrd="0" parTransId="{9012C188-EE66-42C4-81DE-999D3B15BF37}" sibTransId="{76A979F7-318C-4A28-BC9F-B8807663D6E7}"/>
    <dgm:cxn modelId="{80E2FA21-3627-44D5-AD69-B68C1AEEADBA}" srcId="{6CE86D46-0D9E-47BD-B419-E8327EE7BF6B}" destId="{4B3757BE-74D0-44FD-9650-5FE093BB5563}" srcOrd="0" destOrd="0" parTransId="{3C721B8A-F521-4102-97FC-BC7D78385EBA}" sibTransId="{9D83551F-28DA-48A1-BD1D-293C24A55BC8}"/>
    <dgm:cxn modelId="{987F3522-14DD-4D5E-A0C6-F2DE26C89890}" type="presOf" srcId="{1C91952B-FE16-495B-A6E1-74D49E8673A4}" destId="{D1678126-1B56-4A7A-9AAF-25E64862FCA9}" srcOrd="0" destOrd="0" presId="urn:microsoft.com/office/officeart/2005/8/layout/vList5"/>
    <dgm:cxn modelId="{6B6EE123-A214-418B-933F-044E776CD6F5}" srcId="{6CE86D46-0D9E-47BD-B419-E8327EE7BF6B}" destId="{7DB324EF-8180-4A58-9D0D-7DA46F01A352}" srcOrd="7" destOrd="0" parTransId="{1B6E883F-9783-431D-BA4B-5270D938FAAB}" sibTransId="{283814F6-256A-4513-9A4C-A64885AB3EBE}"/>
    <dgm:cxn modelId="{923D6425-A031-49E6-A4A4-CA0346DB0AAF}" type="presOf" srcId="{4B9AB022-770A-46D9-BA8E-F87B0AB42BEB}" destId="{D905712E-CACB-49B7-AAE3-6447E6922E7D}" srcOrd="0" destOrd="0" presId="urn:microsoft.com/office/officeart/2005/8/layout/vList5"/>
    <dgm:cxn modelId="{4410102D-AD38-4066-9770-F412E7B4E106}" type="presOf" srcId="{8895FB9E-14BC-4203-ABB9-5BB3C8C5FF3B}" destId="{3F3901EC-618D-45E7-86D2-B6706E562EC4}" srcOrd="0" destOrd="0" presId="urn:microsoft.com/office/officeart/2005/8/layout/vList5"/>
    <dgm:cxn modelId="{91C6863A-4A29-47A6-A2F8-8D36387E86D6}" srcId="{6CE86D46-0D9E-47BD-B419-E8327EE7BF6B}" destId="{A311FC4A-2812-4796-AAD9-230E485DC18D}" srcOrd="1" destOrd="0" parTransId="{4E482038-56D5-41B3-8175-318057B22D6A}" sibTransId="{FF377EB2-7984-44D2-82A1-E6D055156BAA}"/>
    <dgm:cxn modelId="{6AC1973E-C934-47A8-A30D-1D1E491E9739}" srcId="{6CE86D46-0D9E-47BD-B419-E8327EE7BF6B}" destId="{AE27C74A-FAC4-4BC7-A9A7-B7FB5CB0E1B1}" srcOrd="8" destOrd="0" parTransId="{608FDE58-8816-4B1D-9E2B-742F7B4F4542}" sibTransId="{457313CB-CBE8-4F8D-91FC-9357EEAB44E1}"/>
    <dgm:cxn modelId="{49DE755E-FA4D-4891-A31D-BD8928297F16}" srcId="{6CE86D46-0D9E-47BD-B419-E8327EE7BF6B}" destId="{3B6AA0EA-610F-430D-A2EC-BF769EF032CB}" srcOrd="10" destOrd="0" parTransId="{1B703629-67D6-4ADC-8EAB-7FCB3A18017F}" sibTransId="{825E8C8E-ABA5-4E99-9081-D404CA9F23C0}"/>
    <dgm:cxn modelId="{50DF6841-31DD-4778-B539-E13B1C9D6B79}" type="presOf" srcId="{ABBD6F94-C1CF-4A9B-9361-0538958ECA0B}" destId="{82053898-78AD-430F-A607-58278972C7B8}" srcOrd="0" destOrd="0" presId="urn:microsoft.com/office/officeart/2005/8/layout/vList5"/>
    <dgm:cxn modelId="{D710A444-2EC5-426E-8E68-8823FA2049B9}" type="presOf" srcId="{AD63D03A-A804-490A-9F3E-80C129C960C0}" destId="{B844B5D3-4932-4139-AA8E-3164EE6D056B}" srcOrd="0" destOrd="0" presId="urn:microsoft.com/office/officeart/2005/8/layout/vList5"/>
    <dgm:cxn modelId="{38A79E66-C040-4000-A7A9-18ECABE4176A}" srcId="{4B3757BE-74D0-44FD-9650-5FE093BB5563}" destId="{3B3E89B4-3272-4C70-A0E4-0311DF3DE49F}" srcOrd="0" destOrd="0" parTransId="{4BE26DBB-06CB-4893-8CCF-36DEDA4F8127}" sibTransId="{E1E5F8C8-5F23-4D5E-A4CA-FFF1B6EAA153}"/>
    <dgm:cxn modelId="{2BC62568-8930-4EC9-9DA3-CD0574FCA9F8}" srcId="{6CE86D46-0D9E-47BD-B419-E8327EE7BF6B}" destId="{290EFDCE-AB0B-4742-829E-CDE621315B47}" srcOrd="2" destOrd="0" parTransId="{74651CC7-03CE-49D0-A476-915902D04745}" sibTransId="{6E2907BA-2DED-4082-9A2A-40E629C263FC}"/>
    <dgm:cxn modelId="{7413CB69-151B-4DAD-9EFA-6AC87D31D878}" type="presOf" srcId="{3B6AA0EA-610F-430D-A2EC-BF769EF032CB}" destId="{F6E75F26-C0E3-40E2-A15A-06BEC7AB26FD}" srcOrd="0" destOrd="0" presId="urn:microsoft.com/office/officeart/2005/8/layout/vList5"/>
    <dgm:cxn modelId="{BC13D16B-253A-4DCC-B63C-FB1B693D3C4F}" srcId="{3B6AA0EA-610F-430D-A2EC-BF769EF032CB}" destId="{A33B017B-0AA9-4D44-90AC-D79164BD8240}" srcOrd="0" destOrd="0" parTransId="{71257CEE-5977-47B3-9F16-60DC5495E329}" sibTransId="{55C1E015-01F3-453C-9B41-470FF64EBA11}"/>
    <dgm:cxn modelId="{D982DC70-EC29-4658-97CE-E43CADC48A33}" srcId="{85A99049-68FE-438D-B6ED-EF796175586F}" destId="{A7EBFBF5-F481-450B-9DF7-FE303A1F7781}" srcOrd="0" destOrd="0" parTransId="{2267ED87-7663-41D8-A1C4-AD08992176D2}" sibTransId="{8DFCCB0F-2EDA-48DB-AE91-AE24E9F19263}"/>
    <dgm:cxn modelId="{0556CD51-289A-4E87-A88E-9FB4A552BD26}" type="presOf" srcId="{A33B017B-0AA9-4D44-90AC-D79164BD8240}" destId="{61B66628-1D94-4DC5-B830-59856354D821}" srcOrd="0" destOrd="0" presId="urn:microsoft.com/office/officeart/2005/8/layout/vList5"/>
    <dgm:cxn modelId="{C4C19953-B154-4CAF-9F3D-69B3D4C6C862}" srcId="{A311FC4A-2812-4796-AAD9-230E485DC18D}" destId="{FF8FE8E6-5DC6-4DA3-8854-D908D9AB7D30}" srcOrd="0" destOrd="0" parTransId="{994BA242-F809-420D-AA62-F2EE05C0E444}" sibTransId="{26AF4983-815F-452E-A2DA-321E7B283FB7}"/>
    <dgm:cxn modelId="{0F39A059-28D2-4973-AE65-E929735BCB99}" type="presOf" srcId="{AE27C74A-FAC4-4BC7-A9A7-B7FB5CB0E1B1}" destId="{60BA600D-6485-4769-9834-08E1976B2FD7}" srcOrd="0" destOrd="0" presId="urn:microsoft.com/office/officeart/2005/8/layout/vList5"/>
    <dgm:cxn modelId="{389B2E99-05E2-491B-9C5D-D2556C20EF3F}" srcId="{A8C25ADE-0425-4176-94E9-283D3115E34C}" destId="{FD3DEE42-7CFA-49C3-B32C-DF78126D1026}" srcOrd="0" destOrd="0" parTransId="{5E9AC807-8830-4568-B2B1-148A224B50FC}" sibTransId="{769EA0F9-4A2F-4415-826D-A9278DC84CC0}"/>
    <dgm:cxn modelId="{41BB69A4-B58E-428A-AE54-89EBFC4A81F3}" srcId="{6CE86D46-0D9E-47BD-B419-E8327EE7BF6B}" destId="{55C17BBD-69A9-4D14-9452-C5509982BB89}" srcOrd="4" destOrd="0" parTransId="{8379A6E0-29DC-4CD0-915B-4E5E6A754F15}" sibTransId="{7BDFBC9E-4588-42C5-85BA-EAFA144D9A77}"/>
    <dgm:cxn modelId="{939C65A5-1A54-4E54-A58C-8C5194B4514A}" type="presOf" srcId="{6CE86D46-0D9E-47BD-B419-E8327EE7BF6B}" destId="{60E009AE-8935-44BE-AF61-BBEA6C7B4FB3}" srcOrd="0" destOrd="0" presId="urn:microsoft.com/office/officeart/2005/8/layout/vList5"/>
    <dgm:cxn modelId="{52CB1EAE-2AAE-4D5A-8D1B-13993C600AE1}" type="presOf" srcId="{3B3E89B4-3272-4C70-A0E4-0311DF3DE49F}" destId="{228E8AFE-0022-4AE7-88FB-C0AD99F5E045}" srcOrd="0" destOrd="0" presId="urn:microsoft.com/office/officeart/2005/8/layout/vList5"/>
    <dgm:cxn modelId="{66AEBEAF-1BA1-4F04-A05F-B8D56A866501}" type="presOf" srcId="{85A99049-68FE-438D-B6ED-EF796175586F}" destId="{6F61E3D7-A8F7-468B-A483-58B84AAB385D}" srcOrd="0" destOrd="0" presId="urn:microsoft.com/office/officeart/2005/8/layout/vList5"/>
    <dgm:cxn modelId="{E54BF4AF-0333-4C6B-B6FA-6E6F94E89CAC}" type="presOf" srcId="{A311FC4A-2812-4796-AAD9-230E485DC18D}" destId="{393EC2D0-5E80-41CE-B1DB-972B32F2A898}" srcOrd="0" destOrd="0" presId="urn:microsoft.com/office/officeart/2005/8/layout/vList5"/>
    <dgm:cxn modelId="{C39C5BB7-7541-4B1A-99BA-E05F699E0222}" srcId="{7DB324EF-8180-4A58-9D0D-7DA46F01A352}" destId="{8895FB9E-14BC-4203-ABB9-5BB3C8C5FF3B}" srcOrd="0" destOrd="0" parTransId="{CC3C233E-884B-425B-8996-024597304A17}" sibTransId="{33228908-8E65-4E65-BCE4-A2B8BCFFBAB3}"/>
    <dgm:cxn modelId="{784705B9-669F-4B80-A22C-1589E265A937}" srcId="{AE27C74A-FAC4-4BC7-A9A7-B7FB5CB0E1B1}" destId="{EE99A022-1659-4DB4-A570-696E1E16AB36}" srcOrd="0" destOrd="0" parTransId="{BF29F243-D303-4880-A04D-F807FEC24B93}" sibTransId="{414AB29F-8917-49C8-BEC6-1CC844D558D9}"/>
    <dgm:cxn modelId="{B492E5BC-A29D-43D4-BCC2-C07DBFAA9FB3}" type="presOf" srcId="{54FB9224-7381-4F32-8A4E-0E8A4FB902D7}" destId="{0B11BC1F-FEE4-40AD-B3C7-85F3E90235BE}" srcOrd="0" destOrd="0" presId="urn:microsoft.com/office/officeart/2005/8/layout/vList5"/>
    <dgm:cxn modelId="{435B06C4-669D-42DC-9234-16941C6F0E19}" type="presOf" srcId="{A7EBFBF5-F481-450B-9DF7-FE303A1F7781}" destId="{D0F67EF3-AD34-4A76-B627-2E2450CFF3CF}" srcOrd="0" destOrd="0" presId="urn:microsoft.com/office/officeart/2005/8/layout/vList5"/>
    <dgm:cxn modelId="{3E3656D2-DC61-437D-8F6A-D3081BF295B5}" type="presOf" srcId="{55C17BBD-69A9-4D14-9452-C5509982BB89}" destId="{083A7030-F2BD-4A06-BEF2-25B29FFC5DD8}" srcOrd="0" destOrd="0" presId="urn:microsoft.com/office/officeart/2005/8/layout/vList5"/>
    <dgm:cxn modelId="{3F0E21D8-0919-416B-B60A-32613CEACBAB}" type="presOf" srcId="{4B3757BE-74D0-44FD-9650-5FE093BB5563}" destId="{7E1FCF10-6464-4AE8-A62E-5766E3B6B590}" srcOrd="0" destOrd="0" presId="urn:microsoft.com/office/officeart/2005/8/layout/vList5"/>
    <dgm:cxn modelId="{7E76C0DB-2EA2-413F-8336-CC83CCEE853A}" srcId="{6CE86D46-0D9E-47BD-B419-E8327EE7BF6B}" destId="{85A99049-68FE-438D-B6ED-EF796175586F}" srcOrd="5" destOrd="0" parTransId="{2E40A827-AA4E-4014-B54B-CC32DCE6E126}" sibTransId="{EED4F686-2072-4C2E-BBF4-B46A7FA401FB}"/>
    <dgm:cxn modelId="{B701FFE5-5475-4A99-A624-F7B2398E99A1}" type="presOf" srcId="{7DB324EF-8180-4A58-9D0D-7DA46F01A352}" destId="{86A5089E-B0BE-4012-AA51-EE1702868CE8}" srcOrd="0" destOrd="0" presId="urn:microsoft.com/office/officeart/2005/8/layout/vList5"/>
    <dgm:cxn modelId="{47F583EB-6BC2-4A9E-BA95-D6655B8CABDF}" type="presOf" srcId="{A8C25ADE-0425-4176-94E9-283D3115E34C}" destId="{4EB61B50-50A5-4D1F-B0DB-C3946D191BA2}" srcOrd="0" destOrd="0" presId="urn:microsoft.com/office/officeart/2005/8/layout/vList5"/>
    <dgm:cxn modelId="{A0DD3CF2-9917-4644-B125-73A1B77AA614}" srcId="{4B9AB022-770A-46D9-BA8E-F87B0AB42BEB}" destId="{54FB9224-7381-4F32-8A4E-0E8A4FB902D7}" srcOrd="0" destOrd="0" parTransId="{A99E1436-A5BD-4FE6-A061-B1F438DBE701}" sibTransId="{C616BCC1-1302-41D9-B877-B4814132792D}"/>
    <dgm:cxn modelId="{086835F8-D466-48C3-9ECB-B066058C4E9F}" type="presOf" srcId="{290EFDCE-AB0B-4742-829E-CDE621315B47}" destId="{3899B591-5EDB-4529-BB71-6C0EC79A97A7}" srcOrd="0" destOrd="0" presId="urn:microsoft.com/office/officeart/2005/8/layout/vList5"/>
    <dgm:cxn modelId="{A3195AFA-7CEA-4063-9506-F0394EBA95B9}" srcId="{6CE86D46-0D9E-47BD-B419-E8327EE7BF6B}" destId="{1C91952B-FE16-495B-A6E1-74D49E8673A4}" srcOrd="9" destOrd="0" parTransId="{D9103DBF-84A0-4D37-BD92-C4317FC1DDEB}" sibTransId="{8AE13E63-B3C7-4ED4-8E43-E9E144B2AD9F}"/>
    <dgm:cxn modelId="{B992F2FA-301B-45C5-811D-BB5866EAA242}" srcId="{290EFDCE-AB0B-4742-829E-CDE621315B47}" destId="{AD63D03A-A804-490A-9F3E-80C129C960C0}" srcOrd="0" destOrd="0" parTransId="{2405C73F-5911-41D4-8EC7-47CAC850DB68}" sibTransId="{CC1B74B7-6766-4B12-B2CB-EB1555C0053D}"/>
    <dgm:cxn modelId="{DA9E0FB2-9B8E-45AB-B081-1C20B9272850}" type="presParOf" srcId="{60E009AE-8935-44BE-AF61-BBEA6C7B4FB3}" destId="{DCED4253-4B99-4FFE-9EB2-9C063847E9A4}" srcOrd="0" destOrd="0" presId="urn:microsoft.com/office/officeart/2005/8/layout/vList5"/>
    <dgm:cxn modelId="{220C683C-77EE-4B2F-99CD-4C7ECC1ECEB3}" type="presParOf" srcId="{DCED4253-4B99-4FFE-9EB2-9C063847E9A4}" destId="{7E1FCF10-6464-4AE8-A62E-5766E3B6B590}" srcOrd="0" destOrd="0" presId="urn:microsoft.com/office/officeart/2005/8/layout/vList5"/>
    <dgm:cxn modelId="{868E5ECE-BB7C-4923-A20F-73FE92D16577}" type="presParOf" srcId="{DCED4253-4B99-4FFE-9EB2-9C063847E9A4}" destId="{228E8AFE-0022-4AE7-88FB-C0AD99F5E045}" srcOrd="1" destOrd="0" presId="urn:microsoft.com/office/officeart/2005/8/layout/vList5"/>
    <dgm:cxn modelId="{E0D52D30-A7B3-4B3A-9A9C-E9F626E19ECE}" type="presParOf" srcId="{60E009AE-8935-44BE-AF61-BBEA6C7B4FB3}" destId="{2CB57994-58D5-4EF9-A0C3-70962704E1FC}" srcOrd="1" destOrd="0" presId="urn:microsoft.com/office/officeart/2005/8/layout/vList5"/>
    <dgm:cxn modelId="{DF97F963-93ED-4FE3-B4CE-EBABE52CCE86}" type="presParOf" srcId="{60E009AE-8935-44BE-AF61-BBEA6C7B4FB3}" destId="{EA0A142D-ED2F-4DBE-A2A8-0D7ACDAD7229}" srcOrd="2" destOrd="0" presId="urn:microsoft.com/office/officeart/2005/8/layout/vList5"/>
    <dgm:cxn modelId="{A99808DD-97C0-42A3-BA68-8CD45EAF3CB1}" type="presParOf" srcId="{EA0A142D-ED2F-4DBE-A2A8-0D7ACDAD7229}" destId="{393EC2D0-5E80-41CE-B1DB-972B32F2A898}" srcOrd="0" destOrd="0" presId="urn:microsoft.com/office/officeart/2005/8/layout/vList5"/>
    <dgm:cxn modelId="{ED5F4BE3-F8A1-4BE6-9180-A6AF4BC6ECD1}" type="presParOf" srcId="{EA0A142D-ED2F-4DBE-A2A8-0D7ACDAD7229}" destId="{A85F448B-B48C-42E7-867F-8AA7B9AF3149}" srcOrd="1" destOrd="0" presId="urn:microsoft.com/office/officeart/2005/8/layout/vList5"/>
    <dgm:cxn modelId="{6FE3DAE6-5E09-4401-8AD7-3D5B11892F01}" type="presParOf" srcId="{60E009AE-8935-44BE-AF61-BBEA6C7B4FB3}" destId="{AEDCB1E5-CB21-4D6F-BC95-A12FD477584B}" srcOrd="3" destOrd="0" presId="urn:microsoft.com/office/officeart/2005/8/layout/vList5"/>
    <dgm:cxn modelId="{CB4D8243-66B0-4F7C-81B5-2FACDBF4771E}" type="presParOf" srcId="{60E009AE-8935-44BE-AF61-BBEA6C7B4FB3}" destId="{0C79321B-2441-4365-96F8-A6B4E25CAA9C}" srcOrd="4" destOrd="0" presId="urn:microsoft.com/office/officeart/2005/8/layout/vList5"/>
    <dgm:cxn modelId="{1A643F2B-6FC7-4550-BA98-AD0089FC17DC}" type="presParOf" srcId="{0C79321B-2441-4365-96F8-A6B4E25CAA9C}" destId="{3899B591-5EDB-4529-BB71-6C0EC79A97A7}" srcOrd="0" destOrd="0" presId="urn:microsoft.com/office/officeart/2005/8/layout/vList5"/>
    <dgm:cxn modelId="{2E8D1D78-3ED1-434B-B01D-BF958574C00D}" type="presParOf" srcId="{0C79321B-2441-4365-96F8-A6B4E25CAA9C}" destId="{B844B5D3-4932-4139-AA8E-3164EE6D056B}" srcOrd="1" destOrd="0" presId="urn:microsoft.com/office/officeart/2005/8/layout/vList5"/>
    <dgm:cxn modelId="{AACF4819-EEF3-48EF-BE11-901E97AD68CC}" type="presParOf" srcId="{60E009AE-8935-44BE-AF61-BBEA6C7B4FB3}" destId="{02D821C7-AD4F-43B3-B1BC-10A93804BDA4}" srcOrd="5" destOrd="0" presId="urn:microsoft.com/office/officeart/2005/8/layout/vList5"/>
    <dgm:cxn modelId="{3C493E73-433E-4470-8FA7-E8EE01F28C75}" type="presParOf" srcId="{60E009AE-8935-44BE-AF61-BBEA6C7B4FB3}" destId="{3225E261-ADBE-4EDF-97A7-4745A0C177AF}" srcOrd="6" destOrd="0" presId="urn:microsoft.com/office/officeart/2005/8/layout/vList5"/>
    <dgm:cxn modelId="{80A157F2-6830-4E68-A244-DB7AA65FD861}" type="presParOf" srcId="{3225E261-ADBE-4EDF-97A7-4745A0C177AF}" destId="{D905712E-CACB-49B7-AAE3-6447E6922E7D}" srcOrd="0" destOrd="0" presId="urn:microsoft.com/office/officeart/2005/8/layout/vList5"/>
    <dgm:cxn modelId="{28C87E97-D331-469E-AA19-5007D6D15EC0}" type="presParOf" srcId="{3225E261-ADBE-4EDF-97A7-4745A0C177AF}" destId="{0B11BC1F-FEE4-40AD-B3C7-85F3E90235BE}" srcOrd="1" destOrd="0" presId="urn:microsoft.com/office/officeart/2005/8/layout/vList5"/>
    <dgm:cxn modelId="{E21B1D67-CC13-43D7-8A1C-38545F91B343}" type="presParOf" srcId="{60E009AE-8935-44BE-AF61-BBEA6C7B4FB3}" destId="{A0785CC9-D611-4EBD-9156-08EE9A9076C3}" srcOrd="7" destOrd="0" presId="urn:microsoft.com/office/officeart/2005/8/layout/vList5"/>
    <dgm:cxn modelId="{016455A4-4C15-42F6-BFC3-5A539D53F38C}" type="presParOf" srcId="{60E009AE-8935-44BE-AF61-BBEA6C7B4FB3}" destId="{F9B57D79-F54F-4D58-948D-4374CC8700AA}" srcOrd="8" destOrd="0" presId="urn:microsoft.com/office/officeart/2005/8/layout/vList5"/>
    <dgm:cxn modelId="{0DFE2E17-D307-4CDA-805D-B6471E20D147}" type="presParOf" srcId="{F9B57D79-F54F-4D58-948D-4374CC8700AA}" destId="{083A7030-F2BD-4A06-BEF2-25B29FFC5DD8}" srcOrd="0" destOrd="0" presId="urn:microsoft.com/office/officeart/2005/8/layout/vList5"/>
    <dgm:cxn modelId="{E7074B16-278F-4DCE-A5CF-69B28C8DE937}" type="presParOf" srcId="{F9B57D79-F54F-4D58-948D-4374CC8700AA}" destId="{5073C9B1-5409-4A9D-B207-140071167513}" srcOrd="1" destOrd="0" presId="urn:microsoft.com/office/officeart/2005/8/layout/vList5"/>
    <dgm:cxn modelId="{8653CCC9-FC92-44DE-9ABD-C94458BD963D}" type="presParOf" srcId="{60E009AE-8935-44BE-AF61-BBEA6C7B4FB3}" destId="{3167A526-DF72-4931-933E-A8076FEB014B}" srcOrd="9" destOrd="0" presId="urn:microsoft.com/office/officeart/2005/8/layout/vList5"/>
    <dgm:cxn modelId="{579159BD-6D14-4E4B-94FE-D6A4D77943FE}" type="presParOf" srcId="{60E009AE-8935-44BE-AF61-BBEA6C7B4FB3}" destId="{8B5AF7A1-930E-4C64-B1CC-B78F4C101E30}" srcOrd="10" destOrd="0" presId="urn:microsoft.com/office/officeart/2005/8/layout/vList5"/>
    <dgm:cxn modelId="{5F313AF1-F59C-47C7-9A1D-7FC4E3641F0F}" type="presParOf" srcId="{8B5AF7A1-930E-4C64-B1CC-B78F4C101E30}" destId="{6F61E3D7-A8F7-468B-A483-58B84AAB385D}" srcOrd="0" destOrd="0" presId="urn:microsoft.com/office/officeart/2005/8/layout/vList5"/>
    <dgm:cxn modelId="{25456154-8425-4AFB-9A6C-6B1B9448E55E}" type="presParOf" srcId="{8B5AF7A1-930E-4C64-B1CC-B78F4C101E30}" destId="{D0F67EF3-AD34-4A76-B627-2E2450CFF3CF}" srcOrd="1" destOrd="0" presId="urn:microsoft.com/office/officeart/2005/8/layout/vList5"/>
    <dgm:cxn modelId="{203EABD6-C5BE-43D0-A3EF-21E47B606D69}" type="presParOf" srcId="{60E009AE-8935-44BE-AF61-BBEA6C7B4FB3}" destId="{9318BC15-118C-479A-9820-1EF3AE47BF91}" srcOrd="11" destOrd="0" presId="urn:microsoft.com/office/officeart/2005/8/layout/vList5"/>
    <dgm:cxn modelId="{51136337-FE2D-46EC-AC93-1D9E50B1F362}" type="presParOf" srcId="{60E009AE-8935-44BE-AF61-BBEA6C7B4FB3}" destId="{34769F5F-4F65-4D91-BBBF-C02826A72F92}" srcOrd="12" destOrd="0" presId="urn:microsoft.com/office/officeart/2005/8/layout/vList5"/>
    <dgm:cxn modelId="{AF89810E-9174-4773-B0BC-C00DD2889175}" type="presParOf" srcId="{34769F5F-4F65-4D91-BBBF-C02826A72F92}" destId="{4EB61B50-50A5-4D1F-B0DB-C3946D191BA2}" srcOrd="0" destOrd="0" presId="urn:microsoft.com/office/officeart/2005/8/layout/vList5"/>
    <dgm:cxn modelId="{E7021FFD-D12F-4C48-84C9-B6107FC43EFA}" type="presParOf" srcId="{34769F5F-4F65-4D91-BBBF-C02826A72F92}" destId="{8F1D1CCB-82D1-4FF9-B52A-2BA4895B921A}" srcOrd="1" destOrd="0" presId="urn:microsoft.com/office/officeart/2005/8/layout/vList5"/>
    <dgm:cxn modelId="{7111FD1D-B5F5-4294-B845-EE0BF9A610E1}" type="presParOf" srcId="{60E009AE-8935-44BE-AF61-BBEA6C7B4FB3}" destId="{E3563A98-D0AF-4CF8-A477-42E9E39B33AC}" srcOrd="13" destOrd="0" presId="urn:microsoft.com/office/officeart/2005/8/layout/vList5"/>
    <dgm:cxn modelId="{185CC30F-F199-477A-BDEE-9DFA888762A9}" type="presParOf" srcId="{60E009AE-8935-44BE-AF61-BBEA6C7B4FB3}" destId="{4BB7C219-C171-4372-B73E-C661AC0E5B62}" srcOrd="14" destOrd="0" presId="urn:microsoft.com/office/officeart/2005/8/layout/vList5"/>
    <dgm:cxn modelId="{993EC5D5-B823-4003-B617-B4155C8290AB}" type="presParOf" srcId="{4BB7C219-C171-4372-B73E-C661AC0E5B62}" destId="{86A5089E-B0BE-4012-AA51-EE1702868CE8}" srcOrd="0" destOrd="0" presId="urn:microsoft.com/office/officeart/2005/8/layout/vList5"/>
    <dgm:cxn modelId="{2A9C891C-CF59-4941-A205-D51B2F647462}" type="presParOf" srcId="{4BB7C219-C171-4372-B73E-C661AC0E5B62}" destId="{3F3901EC-618D-45E7-86D2-B6706E562EC4}" srcOrd="1" destOrd="0" presId="urn:microsoft.com/office/officeart/2005/8/layout/vList5"/>
    <dgm:cxn modelId="{E4A53184-7418-4FBE-A789-E979252E3376}" type="presParOf" srcId="{60E009AE-8935-44BE-AF61-BBEA6C7B4FB3}" destId="{096D7C34-F7BF-4902-AF35-A1EF53FD3C18}" srcOrd="15" destOrd="0" presId="urn:microsoft.com/office/officeart/2005/8/layout/vList5"/>
    <dgm:cxn modelId="{BADAE5E9-0637-4B82-A3E5-EAD872BBC3EE}" type="presParOf" srcId="{60E009AE-8935-44BE-AF61-BBEA6C7B4FB3}" destId="{3D6106CC-DA36-4EF1-824C-87A70FF22658}" srcOrd="16" destOrd="0" presId="urn:microsoft.com/office/officeart/2005/8/layout/vList5"/>
    <dgm:cxn modelId="{BEDDC3FB-9865-4BA3-BAA8-51EC19BA7149}" type="presParOf" srcId="{3D6106CC-DA36-4EF1-824C-87A70FF22658}" destId="{60BA600D-6485-4769-9834-08E1976B2FD7}" srcOrd="0" destOrd="0" presId="urn:microsoft.com/office/officeart/2005/8/layout/vList5"/>
    <dgm:cxn modelId="{A631EF36-0DBA-4A6C-A637-55684CB72FF3}" type="presParOf" srcId="{3D6106CC-DA36-4EF1-824C-87A70FF22658}" destId="{4FC36129-6D30-4FD1-8688-376EB415ACB5}" srcOrd="1" destOrd="0" presId="urn:microsoft.com/office/officeart/2005/8/layout/vList5"/>
    <dgm:cxn modelId="{273B4273-438D-468B-8349-079BF638583F}" type="presParOf" srcId="{60E009AE-8935-44BE-AF61-BBEA6C7B4FB3}" destId="{6DE39FD8-DAD3-4CDF-BDF2-F34B5E755957}" srcOrd="17" destOrd="0" presId="urn:microsoft.com/office/officeart/2005/8/layout/vList5"/>
    <dgm:cxn modelId="{684417F0-5584-4EC4-B914-95C99498E937}" type="presParOf" srcId="{60E009AE-8935-44BE-AF61-BBEA6C7B4FB3}" destId="{CE500595-1F25-4FCE-BD4A-2027913FFBD4}" srcOrd="18" destOrd="0" presId="urn:microsoft.com/office/officeart/2005/8/layout/vList5"/>
    <dgm:cxn modelId="{8DE7BE87-6DBA-4275-9616-14FF496782FD}" type="presParOf" srcId="{CE500595-1F25-4FCE-BD4A-2027913FFBD4}" destId="{D1678126-1B56-4A7A-9AAF-25E64862FCA9}" srcOrd="0" destOrd="0" presId="urn:microsoft.com/office/officeart/2005/8/layout/vList5"/>
    <dgm:cxn modelId="{FE2DA9BC-960E-47CE-8990-0B4E5BA34103}" type="presParOf" srcId="{CE500595-1F25-4FCE-BD4A-2027913FFBD4}" destId="{82053898-78AD-430F-A607-58278972C7B8}" srcOrd="1" destOrd="0" presId="urn:microsoft.com/office/officeart/2005/8/layout/vList5"/>
    <dgm:cxn modelId="{0A9FD05F-0136-4563-9C16-44B81317F192}" type="presParOf" srcId="{60E009AE-8935-44BE-AF61-BBEA6C7B4FB3}" destId="{0EA3B651-B32C-41A0-8287-D3C521FD037D}" srcOrd="19" destOrd="0" presId="urn:microsoft.com/office/officeart/2005/8/layout/vList5"/>
    <dgm:cxn modelId="{7CA9A3F5-F375-4756-B293-67A8FB33AE6E}" type="presParOf" srcId="{60E009AE-8935-44BE-AF61-BBEA6C7B4FB3}" destId="{7CC36CC7-8BD9-42F9-BE58-6813F2CDB736}" srcOrd="20" destOrd="0" presId="urn:microsoft.com/office/officeart/2005/8/layout/vList5"/>
    <dgm:cxn modelId="{58C768C3-AFF4-4E91-8F10-70D90560FBB9}" type="presParOf" srcId="{7CC36CC7-8BD9-42F9-BE58-6813F2CDB736}" destId="{F6E75F26-C0E3-40E2-A15A-06BEC7AB26FD}" srcOrd="0" destOrd="0" presId="urn:microsoft.com/office/officeart/2005/8/layout/vList5"/>
    <dgm:cxn modelId="{A8973ED1-A3F5-4821-AF82-9CF02419973C}" type="presParOf" srcId="{7CC36CC7-8BD9-42F9-BE58-6813F2CDB736}" destId="{61B66628-1D94-4DC5-B830-59856354D82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CE86D46-0D9E-47BD-B419-E8327EE7BF6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4B3757BE-74D0-44FD-9650-5FE093BB5563}">
      <dgm:prSet/>
      <dgm:spPr>
        <a:solidFill>
          <a:schemeClr val="accent1">
            <a:lumMod val="75000"/>
          </a:schemeClr>
        </a:solidFill>
      </dgm:spPr>
      <dgm:t>
        <a:bodyPr/>
        <a:lstStyle/>
        <a:p>
          <a:pPr algn="l"/>
          <a:r>
            <a:rPr lang="en-US" dirty="0"/>
            <a:t>12. How are security officers relieved when taking required Rest and Meal Breaks? 	</a:t>
          </a:r>
        </a:p>
      </dgm:t>
    </dgm:pt>
    <dgm:pt modelId="{3C721B8A-F521-4102-97FC-BC7D78385EBA}" type="parTrans" cxnId="{80E2FA21-3627-44D5-AD69-B68C1AEEADBA}">
      <dgm:prSet/>
      <dgm:spPr/>
      <dgm:t>
        <a:bodyPr/>
        <a:lstStyle/>
        <a:p>
          <a:endParaRPr lang="en-US"/>
        </a:p>
      </dgm:t>
    </dgm:pt>
    <dgm:pt modelId="{9D83551F-28DA-48A1-BD1D-293C24A55BC8}" type="sibTrans" cxnId="{80E2FA21-3627-44D5-AD69-B68C1AEEADBA}">
      <dgm:prSet/>
      <dgm:spPr/>
      <dgm:t>
        <a:bodyPr/>
        <a:lstStyle/>
        <a:p>
          <a:endParaRPr lang="en-US"/>
        </a:p>
      </dgm:t>
    </dgm:pt>
    <dgm:pt modelId="{0536E17F-7CD8-445C-A874-2C91F523318E}">
      <dgm:prSet/>
      <dgm:spPr>
        <a:solidFill>
          <a:schemeClr val="bg2">
            <a:lumMod val="90000"/>
            <a:alpha val="90000"/>
          </a:schemeClr>
        </a:solidFill>
      </dgm:spPr>
      <dgm:t>
        <a:bodyPr/>
        <a:lstStyle/>
        <a:p>
          <a:pPr>
            <a:buFont typeface="+mj-lt"/>
            <a:buAutoNum type="alphaLcPeriod"/>
          </a:pPr>
          <a:r>
            <a:rPr lang="en-US" dirty="0"/>
            <a:t>They will relieve each other with overlapping shifts. </a:t>
          </a:r>
        </a:p>
      </dgm:t>
    </dgm:pt>
    <dgm:pt modelId="{0782393E-2466-4714-8FDB-B9A68C6F00FE}" type="parTrans" cxnId="{E192B49A-D942-4B8D-8D17-E0B71A426DB6}">
      <dgm:prSet/>
      <dgm:spPr/>
      <dgm:t>
        <a:bodyPr/>
        <a:lstStyle/>
        <a:p>
          <a:endParaRPr lang="en-US"/>
        </a:p>
      </dgm:t>
    </dgm:pt>
    <dgm:pt modelId="{127DA2E2-E502-430A-9957-F390FC27742D}" type="sibTrans" cxnId="{E192B49A-D942-4B8D-8D17-E0B71A426DB6}">
      <dgm:prSet/>
      <dgm:spPr/>
      <dgm:t>
        <a:bodyPr/>
        <a:lstStyle/>
        <a:p>
          <a:endParaRPr lang="en-US"/>
        </a:p>
      </dgm:t>
    </dgm:pt>
    <dgm:pt modelId="{E3864A8A-0449-4E34-81E6-FAE4E6C61C1F}">
      <dgm:prSet/>
      <dgm:spPr>
        <a:solidFill>
          <a:srgbClr val="00B0F0"/>
        </a:solidFill>
      </dgm:spPr>
      <dgm:t>
        <a:bodyPr/>
        <a:lstStyle/>
        <a:p>
          <a:pPr algn="l">
            <a:buFont typeface="+mj-lt"/>
            <a:buAutoNum type="arabicPeriod"/>
          </a:pPr>
          <a:r>
            <a:rPr lang="en-US" dirty="0"/>
            <a:t>13. Are the security officers given 30 minute unpaid or paid breaks? 	</a:t>
          </a:r>
        </a:p>
      </dgm:t>
    </dgm:pt>
    <dgm:pt modelId="{C4AB80E7-05AF-4901-AD1D-4C4754E41EB2}" type="parTrans" cxnId="{591D35EC-FA9F-47D4-851E-FDFDA3C42CBC}">
      <dgm:prSet/>
      <dgm:spPr/>
      <dgm:t>
        <a:bodyPr/>
        <a:lstStyle/>
        <a:p>
          <a:endParaRPr lang="en-US"/>
        </a:p>
      </dgm:t>
    </dgm:pt>
    <dgm:pt modelId="{074F9353-8AE5-43AF-AFE7-438743BF8741}" type="sibTrans" cxnId="{591D35EC-FA9F-47D4-851E-FDFDA3C42CBC}">
      <dgm:prSet/>
      <dgm:spPr/>
      <dgm:t>
        <a:bodyPr/>
        <a:lstStyle/>
        <a:p>
          <a:endParaRPr lang="en-US"/>
        </a:p>
      </dgm:t>
    </dgm:pt>
    <dgm:pt modelId="{3F7E4EB6-B93A-418A-BBA1-58508AD49B42}">
      <dgm:prSet/>
      <dgm:spPr>
        <a:solidFill>
          <a:schemeClr val="accent4">
            <a:lumMod val="20000"/>
            <a:lumOff val="80000"/>
            <a:alpha val="90000"/>
          </a:schemeClr>
        </a:solidFill>
      </dgm:spPr>
      <dgm:t>
        <a:bodyPr/>
        <a:lstStyle/>
        <a:p>
          <a:pPr>
            <a:buFont typeface="+mj-lt"/>
            <a:buAutoNum type="alphaLcPeriod"/>
          </a:pPr>
          <a:r>
            <a:rPr lang="en-US" dirty="0"/>
            <a:t>Security Officers are provided two (2) 15-minute paid breaks and one (1) 30-minute unpaid lunch </a:t>
          </a:r>
        </a:p>
      </dgm:t>
    </dgm:pt>
    <dgm:pt modelId="{B6AFEDBF-BC01-4225-9A6B-BA543045E96E}" type="parTrans" cxnId="{B905BF2C-415F-416B-8F2E-E8E579732D75}">
      <dgm:prSet/>
      <dgm:spPr/>
      <dgm:t>
        <a:bodyPr/>
        <a:lstStyle/>
        <a:p>
          <a:endParaRPr lang="en-US"/>
        </a:p>
      </dgm:t>
    </dgm:pt>
    <dgm:pt modelId="{2EC35FFF-B741-4789-8269-A71A381D83BC}" type="sibTrans" cxnId="{B905BF2C-415F-416B-8F2E-E8E579732D75}">
      <dgm:prSet/>
      <dgm:spPr/>
      <dgm:t>
        <a:bodyPr/>
        <a:lstStyle/>
        <a:p>
          <a:endParaRPr lang="en-US"/>
        </a:p>
      </dgm:t>
    </dgm:pt>
    <dgm:pt modelId="{D6C742A2-04C0-4EA4-938B-963066AE647A}">
      <dgm:prSet/>
      <dgm:spPr>
        <a:solidFill>
          <a:schemeClr val="accent1">
            <a:lumMod val="75000"/>
          </a:schemeClr>
        </a:solidFill>
      </dgm:spPr>
      <dgm:t>
        <a:bodyPr/>
        <a:lstStyle/>
        <a:p>
          <a:pPr algn="l">
            <a:buFont typeface="+mj-lt"/>
            <a:buAutoNum type="arabicPeriod"/>
          </a:pPr>
          <a:r>
            <a:rPr lang="en-US" dirty="0"/>
            <a:t>14. Is the current security workforce covered by a collective bargaining agreement with their employer? If so, will a copy of the CBA be provided, since vendors may be legally bound to honor economic aspects of that CBA? 	</a:t>
          </a:r>
        </a:p>
      </dgm:t>
    </dgm:pt>
    <dgm:pt modelId="{FC8A4B26-521D-4BF0-A01F-FFD62B4BB974}" type="parTrans" cxnId="{67C78229-83E0-4869-A27A-47A0CECD4751}">
      <dgm:prSet/>
      <dgm:spPr/>
      <dgm:t>
        <a:bodyPr/>
        <a:lstStyle/>
        <a:p>
          <a:endParaRPr lang="en-US"/>
        </a:p>
      </dgm:t>
    </dgm:pt>
    <dgm:pt modelId="{65C694F9-55E6-4331-A522-6D8748494E7C}" type="sibTrans" cxnId="{67C78229-83E0-4869-A27A-47A0CECD4751}">
      <dgm:prSet/>
      <dgm:spPr/>
      <dgm:t>
        <a:bodyPr/>
        <a:lstStyle/>
        <a:p>
          <a:endParaRPr lang="en-US"/>
        </a:p>
      </dgm:t>
    </dgm:pt>
    <dgm:pt modelId="{5B119B7E-27E5-4D93-9BB5-130E7CD373FC}">
      <dgm:prSet/>
      <dgm:spPr>
        <a:solidFill>
          <a:schemeClr val="bg2">
            <a:lumMod val="90000"/>
            <a:alpha val="90000"/>
          </a:schemeClr>
        </a:solidFill>
      </dgm:spPr>
      <dgm:t>
        <a:bodyPr/>
        <a:lstStyle/>
        <a:p>
          <a:pPr>
            <a:buFont typeface="+mj-lt"/>
            <a:buAutoNum type="alphaLcPeriod"/>
          </a:pPr>
          <a:r>
            <a:rPr lang="en-US"/>
            <a:t>No. </a:t>
          </a:r>
        </a:p>
      </dgm:t>
    </dgm:pt>
    <dgm:pt modelId="{FDCFBC76-5A05-47F4-9CA8-B1D64E482765}" type="parTrans" cxnId="{4DB0651B-036F-4A0E-896B-150D5A576FBD}">
      <dgm:prSet/>
      <dgm:spPr/>
      <dgm:t>
        <a:bodyPr/>
        <a:lstStyle/>
        <a:p>
          <a:endParaRPr lang="en-US"/>
        </a:p>
      </dgm:t>
    </dgm:pt>
    <dgm:pt modelId="{3E2B57F8-0CA8-4308-B195-38F56F4405D5}" type="sibTrans" cxnId="{4DB0651B-036F-4A0E-896B-150D5A576FBD}">
      <dgm:prSet/>
      <dgm:spPr/>
      <dgm:t>
        <a:bodyPr/>
        <a:lstStyle/>
        <a:p>
          <a:endParaRPr lang="en-US"/>
        </a:p>
      </dgm:t>
    </dgm:pt>
    <dgm:pt modelId="{F23C037A-DC26-4717-8DFC-976B631CDCA4}">
      <dgm:prSet/>
      <dgm:spPr>
        <a:solidFill>
          <a:srgbClr val="00B0F0"/>
        </a:solidFill>
      </dgm:spPr>
      <dgm:t>
        <a:bodyPr/>
        <a:lstStyle/>
        <a:p>
          <a:pPr algn="l">
            <a:buFont typeface="+mj-lt"/>
            <a:buAutoNum type="arabicPeriod"/>
          </a:pPr>
          <a:r>
            <a:rPr lang="en-US" dirty="0"/>
            <a:t>15. What is the reason for going out to bid for security services? 	</a:t>
          </a:r>
        </a:p>
      </dgm:t>
    </dgm:pt>
    <dgm:pt modelId="{9844EC9F-5F67-4E27-B20E-48AE16EEE445}" type="parTrans" cxnId="{07DBB20E-F7BD-4E9C-A3A0-23A8BC1CAC0A}">
      <dgm:prSet/>
      <dgm:spPr/>
      <dgm:t>
        <a:bodyPr/>
        <a:lstStyle/>
        <a:p>
          <a:endParaRPr lang="en-US"/>
        </a:p>
      </dgm:t>
    </dgm:pt>
    <dgm:pt modelId="{923A8D03-7E8E-4049-A33B-B2DE5912610C}" type="sibTrans" cxnId="{07DBB20E-F7BD-4E9C-A3A0-23A8BC1CAC0A}">
      <dgm:prSet/>
      <dgm:spPr/>
      <dgm:t>
        <a:bodyPr/>
        <a:lstStyle/>
        <a:p>
          <a:endParaRPr lang="en-US"/>
        </a:p>
      </dgm:t>
    </dgm:pt>
    <dgm:pt modelId="{685648D9-0351-43E0-AC22-1DDCE95F6310}">
      <dgm:prSet/>
      <dgm:spPr>
        <a:solidFill>
          <a:schemeClr val="accent4">
            <a:lumMod val="20000"/>
            <a:lumOff val="80000"/>
            <a:alpha val="90000"/>
          </a:schemeClr>
        </a:solidFill>
      </dgm:spPr>
      <dgm:t>
        <a:bodyPr/>
        <a:lstStyle/>
        <a:p>
          <a:pPr>
            <a:buFont typeface="+mj-lt"/>
            <a:buAutoNum type="alphaLcPeriod"/>
          </a:pPr>
          <a:r>
            <a:rPr lang="en-US" dirty="0"/>
            <a:t>To obtain a larger pool of bidders </a:t>
          </a:r>
        </a:p>
      </dgm:t>
    </dgm:pt>
    <dgm:pt modelId="{1E579FC7-52EB-40D5-924E-C318812349F8}" type="parTrans" cxnId="{974662EC-D914-44DE-887B-081A680C5D45}">
      <dgm:prSet/>
      <dgm:spPr/>
      <dgm:t>
        <a:bodyPr/>
        <a:lstStyle/>
        <a:p>
          <a:endParaRPr lang="en-US"/>
        </a:p>
      </dgm:t>
    </dgm:pt>
    <dgm:pt modelId="{53E3B94E-78E2-4774-89E7-E57E63818085}" type="sibTrans" cxnId="{974662EC-D914-44DE-887B-081A680C5D45}">
      <dgm:prSet/>
      <dgm:spPr/>
      <dgm:t>
        <a:bodyPr/>
        <a:lstStyle/>
        <a:p>
          <a:endParaRPr lang="en-US"/>
        </a:p>
      </dgm:t>
    </dgm:pt>
    <dgm:pt modelId="{C2E7673D-B4E0-4FF8-965F-67A54EF9D6ED}">
      <dgm:prSet/>
      <dgm:spPr>
        <a:solidFill>
          <a:schemeClr val="accent1">
            <a:lumMod val="75000"/>
          </a:schemeClr>
        </a:solidFill>
      </dgm:spPr>
      <dgm:t>
        <a:bodyPr/>
        <a:lstStyle/>
        <a:p>
          <a:pPr algn="l">
            <a:buFont typeface="+mj-lt"/>
            <a:buAutoNum type="arabicPeriod"/>
          </a:pPr>
          <a:r>
            <a:rPr lang="en-US" dirty="0"/>
            <a:t>16. Is employee parking available to the contractor’s employees? If so, is there a fee associated with parking? 	</a:t>
          </a:r>
        </a:p>
      </dgm:t>
    </dgm:pt>
    <dgm:pt modelId="{D8C3B784-7867-417E-905E-639D6BAFB9FB}" type="parTrans" cxnId="{111C3156-6784-4B2E-B0E2-97BB974EFC6F}">
      <dgm:prSet/>
      <dgm:spPr/>
      <dgm:t>
        <a:bodyPr/>
        <a:lstStyle/>
        <a:p>
          <a:endParaRPr lang="en-US"/>
        </a:p>
      </dgm:t>
    </dgm:pt>
    <dgm:pt modelId="{2D8644E4-8110-4FDE-80F7-0F08F65ADF4A}" type="sibTrans" cxnId="{111C3156-6784-4B2E-B0E2-97BB974EFC6F}">
      <dgm:prSet/>
      <dgm:spPr/>
      <dgm:t>
        <a:bodyPr/>
        <a:lstStyle/>
        <a:p>
          <a:endParaRPr lang="en-US"/>
        </a:p>
      </dgm:t>
    </dgm:pt>
    <dgm:pt modelId="{FFBBCBFB-7DD2-45FD-BF09-D8D15408B372}">
      <dgm:prSet/>
      <dgm:spPr>
        <a:solidFill>
          <a:schemeClr val="bg2">
            <a:lumMod val="90000"/>
            <a:alpha val="90000"/>
          </a:schemeClr>
        </a:solidFill>
      </dgm:spPr>
      <dgm:t>
        <a:bodyPr/>
        <a:lstStyle/>
        <a:p>
          <a:pPr>
            <a:buFont typeface="+mj-lt"/>
            <a:buAutoNum type="alphaLcPeriod"/>
          </a:pPr>
          <a:r>
            <a:rPr lang="en-US"/>
            <a:t>Yes, parking is available to the contractor’s employees. There is no fee associated with parking. </a:t>
          </a:r>
        </a:p>
      </dgm:t>
    </dgm:pt>
    <dgm:pt modelId="{E9E08082-06B8-4282-B627-74374318AE8D}" type="parTrans" cxnId="{DFD77C6C-6410-430F-AA5A-8C65D150CCE7}">
      <dgm:prSet/>
      <dgm:spPr/>
      <dgm:t>
        <a:bodyPr/>
        <a:lstStyle/>
        <a:p>
          <a:endParaRPr lang="en-US"/>
        </a:p>
      </dgm:t>
    </dgm:pt>
    <dgm:pt modelId="{6ED285C6-9CD3-46BD-ACB5-347A686A5F95}" type="sibTrans" cxnId="{DFD77C6C-6410-430F-AA5A-8C65D150CCE7}">
      <dgm:prSet/>
      <dgm:spPr/>
      <dgm:t>
        <a:bodyPr/>
        <a:lstStyle/>
        <a:p>
          <a:endParaRPr lang="en-US"/>
        </a:p>
      </dgm:t>
    </dgm:pt>
    <dgm:pt modelId="{19AA71F9-FDD2-42E6-A966-AE5B68B19944}">
      <dgm:prSet/>
      <dgm:spPr>
        <a:solidFill>
          <a:srgbClr val="00B0F0"/>
        </a:solidFill>
      </dgm:spPr>
      <dgm:t>
        <a:bodyPr/>
        <a:lstStyle/>
        <a:p>
          <a:pPr algn="l">
            <a:buFont typeface="+mj-lt"/>
            <a:buAutoNum type="arabicPeriod"/>
          </a:pPr>
          <a:r>
            <a:rPr lang="en-US" dirty="0"/>
            <a:t>17. Do Prime contractors who are not a certified SB, MB, DVBE’s required to subcontract a minimum of 25% to a certified SB, MB or DVBE? 	</a:t>
          </a:r>
        </a:p>
      </dgm:t>
    </dgm:pt>
    <dgm:pt modelId="{8DAF2C05-F4B4-45BF-AC2F-504196ACE8AB}" type="parTrans" cxnId="{C8A2E0DE-D370-4D3F-B4B3-528B9DCEABD6}">
      <dgm:prSet/>
      <dgm:spPr/>
      <dgm:t>
        <a:bodyPr/>
        <a:lstStyle/>
        <a:p>
          <a:endParaRPr lang="en-US"/>
        </a:p>
      </dgm:t>
    </dgm:pt>
    <dgm:pt modelId="{303833A4-4A16-458B-ADA4-F361627D4D2E}" type="sibTrans" cxnId="{C8A2E0DE-D370-4D3F-B4B3-528B9DCEABD6}">
      <dgm:prSet/>
      <dgm:spPr/>
      <dgm:t>
        <a:bodyPr/>
        <a:lstStyle/>
        <a:p>
          <a:endParaRPr lang="en-US"/>
        </a:p>
      </dgm:t>
    </dgm:pt>
    <dgm:pt modelId="{0B4C0B77-C971-40D6-A99B-85626B0AB1A8}">
      <dgm:prSet/>
      <dgm:spPr>
        <a:solidFill>
          <a:schemeClr val="accent4">
            <a:lumMod val="20000"/>
            <a:lumOff val="80000"/>
            <a:alpha val="90000"/>
          </a:schemeClr>
        </a:solidFill>
      </dgm:spPr>
      <dgm:t>
        <a:bodyPr/>
        <a:lstStyle/>
        <a:p>
          <a:pPr>
            <a:buFont typeface="+mj-lt"/>
            <a:buAutoNum type="alphaLcPeriod"/>
          </a:pPr>
          <a:r>
            <a:rPr lang="en-US" dirty="0"/>
            <a:t>No, there is not an SB/MB/DVBE requirement with this RFP. </a:t>
          </a:r>
        </a:p>
      </dgm:t>
    </dgm:pt>
    <dgm:pt modelId="{CACB4DA4-0252-4810-87AF-47601585413B}" type="parTrans" cxnId="{CBF727D0-9F98-463D-8E30-6C894F3AD1E9}">
      <dgm:prSet/>
      <dgm:spPr/>
      <dgm:t>
        <a:bodyPr/>
        <a:lstStyle/>
        <a:p>
          <a:endParaRPr lang="en-US"/>
        </a:p>
      </dgm:t>
    </dgm:pt>
    <dgm:pt modelId="{25559AF6-FCD9-4EB8-9D31-5BAC1D60D7A5}" type="sibTrans" cxnId="{CBF727D0-9F98-463D-8E30-6C894F3AD1E9}">
      <dgm:prSet/>
      <dgm:spPr/>
      <dgm:t>
        <a:bodyPr/>
        <a:lstStyle/>
        <a:p>
          <a:endParaRPr lang="en-US"/>
        </a:p>
      </dgm:t>
    </dgm:pt>
    <dgm:pt modelId="{8AEEDA94-41A2-4792-8769-AA5169F82519}">
      <dgm:prSet/>
      <dgm:spPr>
        <a:solidFill>
          <a:schemeClr val="accent1">
            <a:lumMod val="75000"/>
          </a:schemeClr>
        </a:solidFill>
      </dgm:spPr>
      <dgm:t>
        <a:bodyPr/>
        <a:lstStyle/>
        <a:p>
          <a:pPr algn="l">
            <a:buFont typeface="+mj-lt"/>
            <a:buAutoNum type="arabicPeriod"/>
          </a:pPr>
          <a:r>
            <a:rPr lang="en-US" dirty="0"/>
            <a:t>18. If so, is the 25% based on overall revenue or does 25% need to be subcontracted at each location? 	</a:t>
          </a:r>
        </a:p>
      </dgm:t>
    </dgm:pt>
    <dgm:pt modelId="{E49F015F-3B0D-4036-87FF-86ED2496C66C}" type="parTrans" cxnId="{14CE5E31-6CE7-4ECF-BDB1-055E9C27A38C}">
      <dgm:prSet/>
      <dgm:spPr/>
      <dgm:t>
        <a:bodyPr/>
        <a:lstStyle/>
        <a:p>
          <a:endParaRPr lang="en-US"/>
        </a:p>
      </dgm:t>
    </dgm:pt>
    <dgm:pt modelId="{F301D946-3A63-4170-AE48-CCA5ED051920}" type="sibTrans" cxnId="{14CE5E31-6CE7-4ECF-BDB1-055E9C27A38C}">
      <dgm:prSet/>
      <dgm:spPr/>
      <dgm:t>
        <a:bodyPr/>
        <a:lstStyle/>
        <a:p>
          <a:endParaRPr lang="en-US"/>
        </a:p>
      </dgm:t>
    </dgm:pt>
    <dgm:pt modelId="{DF2992DC-F2F9-4EC5-B595-F98254A42612}">
      <dgm:prSet/>
      <dgm:spPr>
        <a:solidFill>
          <a:schemeClr val="bg2">
            <a:lumMod val="90000"/>
            <a:alpha val="90000"/>
          </a:schemeClr>
        </a:solidFill>
      </dgm:spPr>
      <dgm:t>
        <a:bodyPr/>
        <a:lstStyle/>
        <a:p>
          <a:pPr>
            <a:buFont typeface="+mj-lt"/>
            <a:buAutoNum type="alphaLcPeriod"/>
          </a:pPr>
          <a:r>
            <a:rPr lang="en-US" dirty="0"/>
            <a:t>There is not an SB/MB/DVBE requirement with this RFP. </a:t>
          </a:r>
        </a:p>
      </dgm:t>
    </dgm:pt>
    <dgm:pt modelId="{C0AAB936-474B-4101-9399-DE089CF5930A}" type="parTrans" cxnId="{6D85E960-DE4B-433B-8782-48080647991E}">
      <dgm:prSet/>
      <dgm:spPr/>
      <dgm:t>
        <a:bodyPr/>
        <a:lstStyle/>
        <a:p>
          <a:endParaRPr lang="en-US"/>
        </a:p>
      </dgm:t>
    </dgm:pt>
    <dgm:pt modelId="{3A7AD2E0-F3D0-418C-99F3-DA1017EB592E}" type="sibTrans" cxnId="{6D85E960-DE4B-433B-8782-48080647991E}">
      <dgm:prSet/>
      <dgm:spPr/>
      <dgm:t>
        <a:bodyPr/>
        <a:lstStyle/>
        <a:p>
          <a:endParaRPr lang="en-US"/>
        </a:p>
      </dgm:t>
    </dgm:pt>
    <dgm:pt modelId="{D5F7BEFB-26A6-42DE-BF47-60D968A3983B}">
      <dgm:prSet/>
      <dgm:spPr/>
      <dgm:t>
        <a:bodyPr/>
        <a:lstStyle/>
        <a:p>
          <a:pPr algn="l">
            <a:buFont typeface="+mj-lt"/>
            <a:buAutoNum type="arabicPeriod"/>
          </a:pPr>
          <a:r>
            <a:rPr lang="en-US" dirty="0"/>
            <a:t>19. Will the use of Armed personnel ever be requested or has it ever been a service need under Covered California locations? 	</a:t>
          </a:r>
        </a:p>
      </dgm:t>
    </dgm:pt>
    <dgm:pt modelId="{DDDE7698-BD41-41F7-81EA-E3F4E5726E4A}" type="parTrans" cxnId="{6D3753B2-06C4-4D50-829A-89EDDEA86417}">
      <dgm:prSet/>
      <dgm:spPr/>
      <dgm:t>
        <a:bodyPr/>
        <a:lstStyle/>
        <a:p>
          <a:endParaRPr lang="en-US"/>
        </a:p>
      </dgm:t>
    </dgm:pt>
    <dgm:pt modelId="{78E9708B-62A3-487C-8D21-3EEF0EA2B09B}" type="sibTrans" cxnId="{6D3753B2-06C4-4D50-829A-89EDDEA86417}">
      <dgm:prSet/>
      <dgm:spPr/>
      <dgm:t>
        <a:bodyPr/>
        <a:lstStyle/>
        <a:p>
          <a:endParaRPr lang="en-US"/>
        </a:p>
      </dgm:t>
    </dgm:pt>
    <dgm:pt modelId="{7C60DB86-9092-4D07-B2D3-6428F54BAA12}">
      <dgm:prSet/>
      <dgm:spPr>
        <a:solidFill>
          <a:schemeClr val="accent4">
            <a:lumMod val="20000"/>
            <a:lumOff val="80000"/>
            <a:alpha val="90000"/>
          </a:schemeClr>
        </a:solidFill>
      </dgm:spPr>
      <dgm:t>
        <a:bodyPr/>
        <a:lstStyle/>
        <a:p>
          <a:pPr>
            <a:buFont typeface="+mj-lt"/>
            <a:buAutoNum type="alphaLcPeriod"/>
          </a:pPr>
          <a:r>
            <a:rPr lang="en-US"/>
            <a:t>No, the use of Armed personnel will not be requested at any of the Covered California locations. </a:t>
          </a:r>
        </a:p>
      </dgm:t>
    </dgm:pt>
    <dgm:pt modelId="{2671B6C4-FB65-4FD2-AFB2-AFFF254FB1FE}" type="parTrans" cxnId="{11BE6F07-EC7D-42DA-94B3-ECDB5954D535}">
      <dgm:prSet/>
      <dgm:spPr/>
      <dgm:t>
        <a:bodyPr/>
        <a:lstStyle/>
        <a:p>
          <a:endParaRPr lang="en-US"/>
        </a:p>
      </dgm:t>
    </dgm:pt>
    <dgm:pt modelId="{4041DAB4-308B-49B5-B71E-0573322DA492}" type="sibTrans" cxnId="{11BE6F07-EC7D-42DA-94B3-ECDB5954D535}">
      <dgm:prSet/>
      <dgm:spPr/>
      <dgm:t>
        <a:bodyPr/>
        <a:lstStyle/>
        <a:p>
          <a:endParaRPr lang="en-US"/>
        </a:p>
      </dgm:t>
    </dgm:pt>
    <dgm:pt modelId="{DC122140-20C6-4DC4-ADD6-8ED2CD1FB0BC}">
      <dgm:prSet/>
      <dgm:spPr>
        <a:solidFill>
          <a:schemeClr val="accent1">
            <a:lumMod val="75000"/>
          </a:schemeClr>
        </a:solidFill>
      </dgm:spPr>
      <dgm:t>
        <a:bodyPr/>
        <a:lstStyle/>
        <a:p>
          <a:pPr algn="l">
            <a:buFont typeface="+mj-lt"/>
            <a:buAutoNum type="arabicPeriod"/>
          </a:pPr>
          <a:r>
            <a:rPr lang="en-US" dirty="0"/>
            <a:t>20. On Page 21, Section 4.2.3, Updated Model Contract with Exhibits, to confirm our understanding, are bidders required to submit this Model Contract: With tracked changes, or Without any changes? </a:t>
          </a:r>
        </a:p>
      </dgm:t>
    </dgm:pt>
    <dgm:pt modelId="{007243FA-8377-4F21-A595-995043A78B85}" type="parTrans" cxnId="{D500BF89-0E90-4B31-B32A-3CA1E89A3867}">
      <dgm:prSet/>
      <dgm:spPr/>
      <dgm:t>
        <a:bodyPr/>
        <a:lstStyle/>
        <a:p>
          <a:endParaRPr lang="en-US"/>
        </a:p>
      </dgm:t>
    </dgm:pt>
    <dgm:pt modelId="{613D25ED-37E4-4E2B-809A-9C168DAF7F8A}" type="sibTrans" cxnId="{D500BF89-0E90-4B31-B32A-3CA1E89A3867}">
      <dgm:prSet/>
      <dgm:spPr/>
      <dgm:t>
        <a:bodyPr/>
        <a:lstStyle/>
        <a:p>
          <a:endParaRPr lang="en-US"/>
        </a:p>
      </dgm:t>
    </dgm:pt>
    <dgm:pt modelId="{9E23DD67-B365-43CC-B982-C6BE8D70ED3E}">
      <dgm:prSet/>
      <dgm:spPr>
        <a:solidFill>
          <a:schemeClr val="bg2">
            <a:lumMod val="90000"/>
            <a:alpha val="90000"/>
          </a:schemeClr>
        </a:solidFill>
      </dgm:spPr>
      <dgm:t>
        <a:bodyPr/>
        <a:lstStyle/>
        <a:p>
          <a:pPr>
            <a:buFont typeface="+mj-lt"/>
            <a:buAutoNum type="alphaLcPeriod"/>
          </a:pPr>
          <a:r>
            <a:rPr lang="en-US" dirty="0"/>
            <a:t>Please submit with any proposed changes in track changes. </a:t>
          </a:r>
        </a:p>
      </dgm:t>
    </dgm:pt>
    <dgm:pt modelId="{8AAEADFE-0ADE-4925-B97F-0DA5CAF39EA2}" type="parTrans" cxnId="{6CEA6D5C-4D4F-4BDE-A5F8-DDA556DC53E8}">
      <dgm:prSet/>
      <dgm:spPr/>
      <dgm:t>
        <a:bodyPr/>
        <a:lstStyle/>
        <a:p>
          <a:endParaRPr lang="en-US"/>
        </a:p>
      </dgm:t>
    </dgm:pt>
    <dgm:pt modelId="{C49E2DA2-2B45-4AC6-A29D-A3BC6E8D76D0}" type="sibTrans" cxnId="{6CEA6D5C-4D4F-4BDE-A5F8-DDA556DC53E8}">
      <dgm:prSet/>
      <dgm:spPr/>
      <dgm:t>
        <a:bodyPr/>
        <a:lstStyle/>
        <a:p>
          <a:endParaRPr lang="en-US"/>
        </a:p>
      </dgm:t>
    </dgm:pt>
    <dgm:pt modelId="{3B41AC30-AE82-4178-B75B-17D00700B78E}">
      <dgm:prSet/>
      <dgm:spPr>
        <a:solidFill>
          <a:srgbClr val="00B0F0"/>
        </a:solidFill>
      </dgm:spPr>
      <dgm:t>
        <a:bodyPr/>
        <a:lstStyle/>
        <a:p>
          <a:pPr algn="l">
            <a:buFont typeface="+mj-lt"/>
            <a:buAutoNum type="arabicPeriod"/>
          </a:pPr>
          <a:r>
            <a:rPr lang="en-US" dirty="0"/>
            <a:t>21. Additionally, should we fill in the corresponding areas with our company information, or should we leave it as is? Please advise. 	</a:t>
          </a:r>
        </a:p>
      </dgm:t>
    </dgm:pt>
    <dgm:pt modelId="{8EEB84D0-EF55-4DFA-86CD-7EBAB1E3F82A}" type="parTrans" cxnId="{9275F860-4DF4-4BC6-A44A-2E77698F50CF}">
      <dgm:prSet/>
      <dgm:spPr/>
      <dgm:t>
        <a:bodyPr/>
        <a:lstStyle/>
        <a:p>
          <a:endParaRPr lang="en-US"/>
        </a:p>
      </dgm:t>
    </dgm:pt>
    <dgm:pt modelId="{D5ABF0D7-A9F0-4A9B-BEF1-4EF1C65FB699}" type="sibTrans" cxnId="{9275F860-4DF4-4BC6-A44A-2E77698F50CF}">
      <dgm:prSet/>
      <dgm:spPr/>
      <dgm:t>
        <a:bodyPr/>
        <a:lstStyle/>
        <a:p>
          <a:endParaRPr lang="en-US"/>
        </a:p>
      </dgm:t>
    </dgm:pt>
    <dgm:pt modelId="{D3B83567-93B9-442C-BD61-38EB7FFE14DD}">
      <dgm:prSet/>
      <dgm:spPr>
        <a:solidFill>
          <a:schemeClr val="accent4">
            <a:lumMod val="20000"/>
            <a:lumOff val="80000"/>
            <a:alpha val="90000"/>
          </a:schemeClr>
        </a:solidFill>
      </dgm:spPr>
      <dgm:t>
        <a:bodyPr/>
        <a:lstStyle/>
        <a:p>
          <a:pPr>
            <a:buFont typeface="+mj-lt"/>
            <a:buAutoNum type="alphaLcPeriod"/>
          </a:pPr>
          <a:r>
            <a:rPr lang="en-US" dirty="0"/>
            <a:t>No need to complete the corresponding areas with the company information. Please leave that information blank. </a:t>
          </a:r>
        </a:p>
      </dgm:t>
    </dgm:pt>
    <dgm:pt modelId="{C77C8998-6F84-4C53-9298-80D2C4720BAD}" type="parTrans" cxnId="{578D6185-FB32-4970-8DC9-D48F7395C224}">
      <dgm:prSet/>
      <dgm:spPr/>
      <dgm:t>
        <a:bodyPr/>
        <a:lstStyle/>
        <a:p>
          <a:endParaRPr lang="en-US"/>
        </a:p>
      </dgm:t>
    </dgm:pt>
    <dgm:pt modelId="{9017C3CF-3C6C-42E4-AF73-E4E77454F445}" type="sibTrans" cxnId="{578D6185-FB32-4970-8DC9-D48F7395C224}">
      <dgm:prSet/>
      <dgm:spPr/>
      <dgm:t>
        <a:bodyPr/>
        <a:lstStyle/>
        <a:p>
          <a:endParaRPr lang="en-US"/>
        </a:p>
      </dgm:t>
    </dgm:pt>
    <dgm:pt modelId="{60E009AE-8935-44BE-AF61-BBEA6C7B4FB3}" type="pres">
      <dgm:prSet presAssocID="{6CE86D46-0D9E-47BD-B419-E8327EE7BF6B}" presName="Name0" presStyleCnt="0">
        <dgm:presLayoutVars>
          <dgm:dir/>
          <dgm:animLvl val="lvl"/>
          <dgm:resizeHandles val="exact"/>
        </dgm:presLayoutVars>
      </dgm:prSet>
      <dgm:spPr/>
    </dgm:pt>
    <dgm:pt modelId="{DCED4253-4B99-4FFE-9EB2-9C063847E9A4}" type="pres">
      <dgm:prSet presAssocID="{4B3757BE-74D0-44FD-9650-5FE093BB5563}" presName="linNode" presStyleCnt="0"/>
      <dgm:spPr/>
    </dgm:pt>
    <dgm:pt modelId="{7E1FCF10-6464-4AE8-A62E-5766E3B6B590}" type="pres">
      <dgm:prSet presAssocID="{4B3757BE-74D0-44FD-9650-5FE093BB5563}" presName="parentText" presStyleLbl="node1" presStyleIdx="0" presStyleCnt="10">
        <dgm:presLayoutVars>
          <dgm:chMax val="1"/>
          <dgm:bulletEnabled val="1"/>
        </dgm:presLayoutVars>
      </dgm:prSet>
      <dgm:spPr/>
    </dgm:pt>
    <dgm:pt modelId="{228E8AFE-0022-4AE7-88FB-C0AD99F5E045}" type="pres">
      <dgm:prSet presAssocID="{4B3757BE-74D0-44FD-9650-5FE093BB5563}" presName="descendantText" presStyleLbl="alignAccFollowNode1" presStyleIdx="0" presStyleCnt="10">
        <dgm:presLayoutVars>
          <dgm:bulletEnabled val="1"/>
        </dgm:presLayoutVars>
      </dgm:prSet>
      <dgm:spPr/>
    </dgm:pt>
    <dgm:pt modelId="{2CB57994-58D5-4EF9-A0C3-70962704E1FC}" type="pres">
      <dgm:prSet presAssocID="{9D83551F-28DA-48A1-BD1D-293C24A55BC8}" presName="sp" presStyleCnt="0"/>
      <dgm:spPr/>
    </dgm:pt>
    <dgm:pt modelId="{DB5D6ABE-C787-4C21-9EC1-722B0EA4AB6B}" type="pres">
      <dgm:prSet presAssocID="{E3864A8A-0449-4E34-81E6-FAE4E6C61C1F}" presName="linNode" presStyleCnt="0"/>
      <dgm:spPr/>
    </dgm:pt>
    <dgm:pt modelId="{335615E5-DA31-43F9-8CB6-320342EAB387}" type="pres">
      <dgm:prSet presAssocID="{E3864A8A-0449-4E34-81E6-FAE4E6C61C1F}" presName="parentText" presStyleLbl="node1" presStyleIdx="1" presStyleCnt="10">
        <dgm:presLayoutVars>
          <dgm:chMax val="1"/>
          <dgm:bulletEnabled val="1"/>
        </dgm:presLayoutVars>
      </dgm:prSet>
      <dgm:spPr/>
    </dgm:pt>
    <dgm:pt modelId="{DAB6A552-C4AE-4BAD-9017-28CD93F178DF}" type="pres">
      <dgm:prSet presAssocID="{E3864A8A-0449-4E34-81E6-FAE4E6C61C1F}" presName="descendantText" presStyleLbl="alignAccFollowNode1" presStyleIdx="1" presStyleCnt="10">
        <dgm:presLayoutVars>
          <dgm:bulletEnabled val="1"/>
        </dgm:presLayoutVars>
      </dgm:prSet>
      <dgm:spPr/>
    </dgm:pt>
    <dgm:pt modelId="{FAB1DDE9-2E79-45EB-B20A-26ABE1960A3B}" type="pres">
      <dgm:prSet presAssocID="{074F9353-8AE5-43AF-AFE7-438743BF8741}" presName="sp" presStyleCnt="0"/>
      <dgm:spPr/>
    </dgm:pt>
    <dgm:pt modelId="{5104A651-2C88-4464-B326-9942C769C46B}" type="pres">
      <dgm:prSet presAssocID="{D6C742A2-04C0-4EA4-938B-963066AE647A}" presName="linNode" presStyleCnt="0"/>
      <dgm:spPr/>
    </dgm:pt>
    <dgm:pt modelId="{075FA2E4-CFAB-438C-B01B-62F0CCD36404}" type="pres">
      <dgm:prSet presAssocID="{D6C742A2-04C0-4EA4-938B-963066AE647A}" presName="parentText" presStyleLbl="node1" presStyleIdx="2" presStyleCnt="10">
        <dgm:presLayoutVars>
          <dgm:chMax val="1"/>
          <dgm:bulletEnabled val="1"/>
        </dgm:presLayoutVars>
      </dgm:prSet>
      <dgm:spPr/>
    </dgm:pt>
    <dgm:pt modelId="{E63506A4-6854-43A6-A543-0D241C074A96}" type="pres">
      <dgm:prSet presAssocID="{D6C742A2-04C0-4EA4-938B-963066AE647A}" presName="descendantText" presStyleLbl="alignAccFollowNode1" presStyleIdx="2" presStyleCnt="10">
        <dgm:presLayoutVars>
          <dgm:bulletEnabled val="1"/>
        </dgm:presLayoutVars>
      </dgm:prSet>
      <dgm:spPr/>
    </dgm:pt>
    <dgm:pt modelId="{7A730280-0E96-4FA8-B356-00860A454865}" type="pres">
      <dgm:prSet presAssocID="{65C694F9-55E6-4331-A522-6D8748494E7C}" presName="sp" presStyleCnt="0"/>
      <dgm:spPr/>
    </dgm:pt>
    <dgm:pt modelId="{2CE1B1D1-8264-44D4-8E1D-96029FC475DD}" type="pres">
      <dgm:prSet presAssocID="{F23C037A-DC26-4717-8DFC-976B631CDCA4}" presName="linNode" presStyleCnt="0"/>
      <dgm:spPr/>
    </dgm:pt>
    <dgm:pt modelId="{75DAF5C4-B574-4C7A-8B4C-761FAF160FF0}" type="pres">
      <dgm:prSet presAssocID="{F23C037A-DC26-4717-8DFC-976B631CDCA4}" presName="parentText" presStyleLbl="node1" presStyleIdx="3" presStyleCnt="10">
        <dgm:presLayoutVars>
          <dgm:chMax val="1"/>
          <dgm:bulletEnabled val="1"/>
        </dgm:presLayoutVars>
      </dgm:prSet>
      <dgm:spPr/>
    </dgm:pt>
    <dgm:pt modelId="{E589B94B-F64E-442B-BA7D-CC1B525D5F73}" type="pres">
      <dgm:prSet presAssocID="{F23C037A-DC26-4717-8DFC-976B631CDCA4}" presName="descendantText" presStyleLbl="alignAccFollowNode1" presStyleIdx="3" presStyleCnt="10">
        <dgm:presLayoutVars>
          <dgm:bulletEnabled val="1"/>
        </dgm:presLayoutVars>
      </dgm:prSet>
      <dgm:spPr/>
    </dgm:pt>
    <dgm:pt modelId="{24FD3ACB-4508-4AB0-BA03-311C43A51129}" type="pres">
      <dgm:prSet presAssocID="{923A8D03-7E8E-4049-A33B-B2DE5912610C}" presName="sp" presStyleCnt="0"/>
      <dgm:spPr/>
    </dgm:pt>
    <dgm:pt modelId="{CEE80882-4CA7-483B-9FA2-87D6F721CCAD}" type="pres">
      <dgm:prSet presAssocID="{C2E7673D-B4E0-4FF8-965F-67A54EF9D6ED}" presName="linNode" presStyleCnt="0"/>
      <dgm:spPr/>
    </dgm:pt>
    <dgm:pt modelId="{E54CF984-8997-4D83-867E-D1A685282467}" type="pres">
      <dgm:prSet presAssocID="{C2E7673D-B4E0-4FF8-965F-67A54EF9D6ED}" presName="parentText" presStyleLbl="node1" presStyleIdx="4" presStyleCnt="10">
        <dgm:presLayoutVars>
          <dgm:chMax val="1"/>
          <dgm:bulletEnabled val="1"/>
        </dgm:presLayoutVars>
      </dgm:prSet>
      <dgm:spPr/>
    </dgm:pt>
    <dgm:pt modelId="{463E39A9-6E69-4505-9BED-62DBC1D06806}" type="pres">
      <dgm:prSet presAssocID="{C2E7673D-B4E0-4FF8-965F-67A54EF9D6ED}" presName="descendantText" presStyleLbl="alignAccFollowNode1" presStyleIdx="4" presStyleCnt="10">
        <dgm:presLayoutVars>
          <dgm:bulletEnabled val="1"/>
        </dgm:presLayoutVars>
      </dgm:prSet>
      <dgm:spPr/>
    </dgm:pt>
    <dgm:pt modelId="{3283AE16-24DA-437E-9AC7-CB65A0B80749}" type="pres">
      <dgm:prSet presAssocID="{2D8644E4-8110-4FDE-80F7-0F08F65ADF4A}" presName="sp" presStyleCnt="0"/>
      <dgm:spPr/>
    </dgm:pt>
    <dgm:pt modelId="{418F598E-03DB-403F-B77C-D19996C1EDC3}" type="pres">
      <dgm:prSet presAssocID="{19AA71F9-FDD2-42E6-A966-AE5B68B19944}" presName="linNode" presStyleCnt="0"/>
      <dgm:spPr/>
    </dgm:pt>
    <dgm:pt modelId="{04931F7A-5FF5-4B82-992A-7BC2EDACE634}" type="pres">
      <dgm:prSet presAssocID="{19AA71F9-FDD2-42E6-A966-AE5B68B19944}" presName="parentText" presStyleLbl="node1" presStyleIdx="5" presStyleCnt="10">
        <dgm:presLayoutVars>
          <dgm:chMax val="1"/>
          <dgm:bulletEnabled val="1"/>
        </dgm:presLayoutVars>
      </dgm:prSet>
      <dgm:spPr/>
    </dgm:pt>
    <dgm:pt modelId="{C217E0F9-5176-497D-B567-2873E8B55040}" type="pres">
      <dgm:prSet presAssocID="{19AA71F9-FDD2-42E6-A966-AE5B68B19944}" presName="descendantText" presStyleLbl="alignAccFollowNode1" presStyleIdx="5" presStyleCnt="10">
        <dgm:presLayoutVars>
          <dgm:bulletEnabled val="1"/>
        </dgm:presLayoutVars>
      </dgm:prSet>
      <dgm:spPr/>
    </dgm:pt>
    <dgm:pt modelId="{C411F985-B00C-4A0B-9A95-291A5A74EFA4}" type="pres">
      <dgm:prSet presAssocID="{303833A4-4A16-458B-ADA4-F361627D4D2E}" presName="sp" presStyleCnt="0"/>
      <dgm:spPr/>
    </dgm:pt>
    <dgm:pt modelId="{BBDC55B0-7837-4184-AFC0-B1BBF02EB7EF}" type="pres">
      <dgm:prSet presAssocID="{8AEEDA94-41A2-4792-8769-AA5169F82519}" presName="linNode" presStyleCnt="0"/>
      <dgm:spPr/>
    </dgm:pt>
    <dgm:pt modelId="{9ED1FB51-D22A-40A5-82BC-807292691B2D}" type="pres">
      <dgm:prSet presAssocID="{8AEEDA94-41A2-4792-8769-AA5169F82519}" presName="parentText" presStyleLbl="node1" presStyleIdx="6" presStyleCnt="10">
        <dgm:presLayoutVars>
          <dgm:chMax val="1"/>
          <dgm:bulletEnabled val="1"/>
        </dgm:presLayoutVars>
      </dgm:prSet>
      <dgm:spPr/>
    </dgm:pt>
    <dgm:pt modelId="{B05A106E-A5A1-4F59-A8D0-F9C3FB58D3AA}" type="pres">
      <dgm:prSet presAssocID="{8AEEDA94-41A2-4792-8769-AA5169F82519}" presName="descendantText" presStyleLbl="alignAccFollowNode1" presStyleIdx="6" presStyleCnt="10">
        <dgm:presLayoutVars>
          <dgm:bulletEnabled val="1"/>
        </dgm:presLayoutVars>
      </dgm:prSet>
      <dgm:spPr/>
    </dgm:pt>
    <dgm:pt modelId="{31973F08-6006-4BC6-981E-CAE2D375C9CC}" type="pres">
      <dgm:prSet presAssocID="{F301D946-3A63-4170-AE48-CCA5ED051920}" presName="sp" presStyleCnt="0"/>
      <dgm:spPr/>
    </dgm:pt>
    <dgm:pt modelId="{66A166A7-D184-47AC-B447-6986B7D99AB6}" type="pres">
      <dgm:prSet presAssocID="{D5F7BEFB-26A6-42DE-BF47-60D968A3983B}" presName="linNode" presStyleCnt="0"/>
      <dgm:spPr/>
    </dgm:pt>
    <dgm:pt modelId="{8D19CAE8-9212-4648-A2F2-C5BDC115C4D7}" type="pres">
      <dgm:prSet presAssocID="{D5F7BEFB-26A6-42DE-BF47-60D968A3983B}" presName="parentText" presStyleLbl="node1" presStyleIdx="7" presStyleCnt="10">
        <dgm:presLayoutVars>
          <dgm:chMax val="1"/>
          <dgm:bulletEnabled val="1"/>
        </dgm:presLayoutVars>
      </dgm:prSet>
      <dgm:spPr/>
    </dgm:pt>
    <dgm:pt modelId="{7C63EE75-7A61-4A53-85E3-F92B78243470}" type="pres">
      <dgm:prSet presAssocID="{D5F7BEFB-26A6-42DE-BF47-60D968A3983B}" presName="descendantText" presStyleLbl="alignAccFollowNode1" presStyleIdx="7" presStyleCnt="10">
        <dgm:presLayoutVars>
          <dgm:bulletEnabled val="1"/>
        </dgm:presLayoutVars>
      </dgm:prSet>
      <dgm:spPr/>
    </dgm:pt>
    <dgm:pt modelId="{CC132E7C-4FAF-4797-8A38-1FE9BA57EB8F}" type="pres">
      <dgm:prSet presAssocID="{78E9708B-62A3-487C-8D21-3EEF0EA2B09B}" presName="sp" presStyleCnt="0"/>
      <dgm:spPr/>
    </dgm:pt>
    <dgm:pt modelId="{E1F4A4EB-FA83-44D3-9150-52D649F82586}" type="pres">
      <dgm:prSet presAssocID="{DC122140-20C6-4DC4-ADD6-8ED2CD1FB0BC}" presName="linNode" presStyleCnt="0"/>
      <dgm:spPr/>
    </dgm:pt>
    <dgm:pt modelId="{9191D3F1-62E2-4433-81DF-FDE88763F08F}" type="pres">
      <dgm:prSet presAssocID="{DC122140-20C6-4DC4-ADD6-8ED2CD1FB0BC}" presName="parentText" presStyleLbl="node1" presStyleIdx="8" presStyleCnt="10">
        <dgm:presLayoutVars>
          <dgm:chMax val="1"/>
          <dgm:bulletEnabled val="1"/>
        </dgm:presLayoutVars>
      </dgm:prSet>
      <dgm:spPr/>
    </dgm:pt>
    <dgm:pt modelId="{4646B00C-93EB-487A-979D-2EEE0A526A57}" type="pres">
      <dgm:prSet presAssocID="{DC122140-20C6-4DC4-ADD6-8ED2CD1FB0BC}" presName="descendantText" presStyleLbl="alignAccFollowNode1" presStyleIdx="8" presStyleCnt="10">
        <dgm:presLayoutVars>
          <dgm:bulletEnabled val="1"/>
        </dgm:presLayoutVars>
      </dgm:prSet>
      <dgm:spPr/>
    </dgm:pt>
    <dgm:pt modelId="{9C595C50-1C1C-4FF3-AD8A-7DEE7F1C24AB}" type="pres">
      <dgm:prSet presAssocID="{613D25ED-37E4-4E2B-809A-9C168DAF7F8A}" presName="sp" presStyleCnt="0"/>
      <dgm:spPr/>
    </dgm:pt>
    <dgm:pt modelId="{9BEC24AD-7917-4E4C-8CDF-58DE9A8F61FE}" type="pres">
      <dgm:prSet presAssocID="{3B41AC30-AE82-4178-B75B-17D00700B78E}" presName="linNode" presStyleCnt="0"/>
      <dgm:spPr/>
    </dgm:pt>
    <dgm:pt modelId="{4AEBD1DF-EE33-4AC9-82E8-00FE8CA6B20E}" type="pres">
      <dgm:prSet presAssocID="{3B41AC30-AE82-4178-B75B-17D00700B78E}" presName="parentText" presStyleLbl="node1" presStyleIdx="9" presStyleCnt="10">
        <dgm:presLayoutVars>
          <dgm:chMax val="1"/>
          <dgm:bulletEnabled val="1"/>
        </dgm:presLayoutVars>
      </dgm:prSet>
      <dgm:spPr/>
    </dgm:pt>
    <dgm:pt modelId="{985227FE-6298-4177-9482-45852FAB2B41}" type="pres">
      <dgm:prSet presAssocID="{3B41AC30-AE82-4178-B75B-17D00700B78E}" presName="descendantText" presStyleLbl="alignAccFollowNode1" presStyleIdx="9" presStyleCnt="10">
        <dgm:presLayoutVars>
          <dgm:bulletEnabled val="1"/>
        </dgm:presLayoutVars>
      </dgm:prSet>
      <dgm:spPr/>
    </dgm:pt>
  </dgm:ptLst>
  <dgm:cxnLst>
    <dgm:cxn modelId="{2C799306-9974-487C-80AC-67F2430780B1}" type="presOf" srcId="{DC122140-20C6-4DC4-ADD6-8ED2CD1FB0BC}" destId="{9191D3F1-62E2-4433-81DF-FDE88763F08F}" srcOrd="0" destOrd="0" presId="urn:microsoft.com/office/officeart/2005/8/layout/vList5"/>
    <dgm:cxn modelId="{11BE6F07-EC7D-42DA-94B3-ECDB5954D535}" srcId="{D5F7BEFB-26A6-42DE-BF47-60D968A3983B}" destId="{7C60DB86-9092-4D07-B2D3-6428F54BAA12}" srcOrd="0" destOrd="0" parTransId="{2671B6C4-FB65-4FD2-AFB2-AFFF254FB1FE}" sibTransId="{4041DAB4-308B-49B5-B71E-0573322DA492}"/>
    <dgm:cxn modelId="{07DBB20E-F7BD-4E9C-A3A0-23A8BC1CAC0A}" srcId="{6CE86D46-0D9E-47BD-B419-E8327EE7BF6B}" destId="{F23C037A-DC26-4717-8DFC-976B631CDCA4}" srcOrd="3" destOrd="0" parTransId="{9844EC9F-5F67-4E27-B20E-48AE16EEE445}" sibTransId="{923A8D03-7E8E-4049-A33B-B2DE5912610C}"/>
    <dgm:cxn modelId="{4DB0651B-036F-4A0E-896B-150D5A576FBD}" srcId="{D6C742A2-04C0-4EA4-938B-963066AE647A}" destId="{5B119B7E-27E5-4D93-9BB5-130E7CD373FC}" srcOrd="0" destOrd="0" parTransId="{FDCFBC76-5A05-47F4-9CA8-B1D64E482765}" sibTransId="{3E2B57F8-0CA8-4308-B195-38F56F4405D5}"/>
    <dgm:cxn modelId="{80E2FA21-3627-44D5-AD69-B68C1AEEADBA}" srcId="{6CE86D46-0D9E-47BD-B419-E8327EE7BF6B}" destId="{4B3757BE-74D0-44FD-9650-5FE093BB5563}" srcOrd="0" destOrd="0" parTransId="{3C721B8A-F521-4102-97FC-BC7D78385EBA}" sibTransId="{9D83551F-28DA-48A1-BD1D-293C24A55BC8}"/>
    <dgm:cxn modelId="{08652922-9493-420B-8C66-16C620AE5687}" type="presOf" srcId="{FFBBCBFB-7DD2-45FD-BF09-D8D15408B372}" destId="{463E39A9-6E69-4505-9BED-62DBC1D06806}" srcOrd="0" destOrd="0" presId="urn:microsoft.com/office/officeart/2005/8/layout/vList5"/>
    <dgm:cxn modelId="{6AAF7022-C8B7-48AF-A36F-ACF3BEE32993}" type="presOf" srcId="{C2E7673D-B4E0-4FF8-965F-67A54EF9D6ED}" destId="{E54CF984-8997-4D83-867E-D1A685282467}" srcOrd="0" destOrd="0" presId="urn:microsoft.com/office/officeart/2005/8/layout/vList5"/>
    <dgm:cxn modelId="{67C78229-83E0-4869-A27A-47A0CECD4751}" srcId="{6CE86D46-0D9E-47BD-B419-E8327EE7BF6B}" destId="{D6C742A2-04C0-4EA4-938B-963066AE647A}" srcOrd="2" destOrd="0" parTransId="{FC8A4B26-521D-4BF0-A01F-FFD62B4BB974}" sibTransId="{65C694F9-55E6-4331-A522-6D8748494E7C}"/>
    <dgm:cxn modelId="{B905BF2C-415F-416B-8F2E-E8E579732D75}" srcId="{E3864A8A-0449-4E34-81E6-FAE4E6C61C1F}" destId="{3F7E4EB6-B93A-418A-BBA1-58508AD49B42}" srcOrd="0" destOrd="0" parTransId="{B6AFEDBF-BC01-4225-9A6B-BA543045E96E}" sibTransId="{2EC35FFF-B741-4789-8269-A71A381D83BC}"/>
    <dgm:cxn modelId="{14CE5E31-6CE7-4ECF-BDB1-055E9C27A38C}" srcId="{6CE86D46-0D9E-47BD-B419-E8327EE7BF6B}" destId="{8AEEDA94-41A2-4792-8769-AA5169F82519}" srcOrd="6" destOrd="0" parTransId="{E49F015F-3B0D-4036-87FF-86ED2496C66C}" sibTransId="{F301D946-3A63-4170-AE48-CCA5ED051920}"/>
    <dgm:cxn modelId="{6CEA6D5C-4D4F-4BDE-A5F8-DDA556DC53E8}" srcId="{DC122140-20C6-4DC4-ADD6-8ED2CD1FB0BC}" destId="{9E23DD67-B365-43CC-B982-C6BE8D70ED3E}" srcOrd="0" destOrd="0" parTransId="{8AAEADFE-0ADE-4925-B97F-0DA5CAF39EA2}" sibTransId="{C49E2DA2-2B45-4AC6-A29D-A3BC6E8D76D0}"/>
    <dgm:cxn modelId="{9983CD5D-728E-45CC-8102-6E159EA03537}" type="presOf" srcId="{3B41AC30-AE82-4178-B75B-17D00700B78E}" destId="{4AEBD1DF-EE33-4AC9-82E8-00FE8CA6B20E}" srcOrd="0" destOrd="0" presId="urn:microsoft.com/office/officeart/2005/8/layout/vList5"/>
    <dgm:cxn modelId="{6D85E960-DE4B-433B-8782-48080647991E}" srcId="{8AEEDA94-41A2-4792-8769-AA5169F82519}" destId="{DF2992DC-F2F9-4EC5-B595-F98254A42612}" srcOrd="0" destOrd="0" parTransId="{C0AAB936-474B-4101-9399-DE089CF5930A}" sibTransId="{3A7AD2E0-F3D0-418C-99F3-DA1017EB592E}"/>
    <dgm:cxn modelId="{9275F860-4DF4-4BC6-A44A-2E77698F50CF}" srcId="{6CE86D46-0D9E-47BD-B419-E8327EE7BF6B}" destId="{3B41AC30-AE82-4178-B75B-17D00700B78E}" srcOrd="9" destOrd="0" parTransId="{8EEB84D0-EF55-4DFA-86CD-7EBAB1E3F82A}" sibTransId="{D5ABF0D7-A9F0-4A9B-BEF1-4EF1C65FB699}"/>
    <dgm:cxn modelId="{D0096F43-9B07-440F-BBC1-6BE269E24B18}" type="presOf" srcId="{D3B83567-93B9-442C-BD61-38EB7FFE14DD}" destId="{985227FE-6298-4177-9482-45852FAB2B41}" srcOrd="0" destOrd="0" presId="urn:microsoft.com/office/officeart/2005/8/layout/vList5"/>
    <dgm:cxn modelId="{C3980F45-F983-4EB2-A853-072BBC5C18AD}" type="presOf" srcId="{F23C037A-DC26-4717-8DFC-976B631CDCA4}" destId="{75DAF5C4-B574-4C7A-8B4C-761FAF160FF0}" srcOrd="0" destOrd="0" presId="urn:microsoft.com/office/officeart/2005/8/layout/vList5"/>
    <dgm:cxn modelId="{DFD77C6C-6410-430F-AA5A-8C65D150CCE7}" srcId="{C2E7673D-B4E0-4FF8-965F-67A54EF9D6ED}" destId="{FFBBCBFB-7DD2-45FD-BF09-D8D15408B372}" srcOrd="0" destOrd="0" parTransId="{E9E08082-06B8-4282-B627-74374318AE8D}" sibTransId="{6ED285C6-9CD3-46BD-ACB5-347A686A5F95}"/>
    <dgm:cxn modelId="{111C3156-6784-4B2E-B0E2-97BB974EFC6F}" srcId="{6CE86D46-0D9E-47BD-B419-E8327EE7BF6B}" destId="{C2E7673D-B4E0-4FF8-965F-67A54EF9D6ED}" srcOrd="4" destOrd="0" parTransId="{D8C3B784-7867-417E-905E-639D6BAFB9FB}" sibTransId="{2D8644E4-8110-4FDE-80F7-0F08F65ADF4A}"/>
    <dgm:cxn modelId="{36F9167E-FD0A-445C-A844-268C4510F4E4}" type="presOf" srcId="{19AA71F9-FDD2-42E6-A966-AE5B68B19944}" destId="{04931F7A-5FF5-4B82-992A-7BC2EDACE634}" srcOrd="0" destOrd="0" presId="urn:microsoft.com/office/officeart/2005/8/layout/vList5"/>
    <dgm:cxn modelId="{578D6185-FB32-4970-8DC9-D48F7395C224}" srcId="{3B41AC30-AE82-4178-B75B-17D00700B78E}" destId="{D3B83567-93B9-442C-BD61-38EB7FFE14DD}" srcOrd="0" destOrd="0" parTransId="{C77C8998-6F84-4C53-9298-80D2C4720BAD}" sibTransId="{9017C3CF-3C6C-42E4-AF73-E4E77454F445}"/>
    <dgm:cxn modelId="{7F01AC86-6033-446B-ACE6-CB8A6D92FC7C}" type="presOf" srcId="{685648D9-0351-43E0-AC22-1DDCE95F6310}" destId="{E589B94B-F64E-442B-BA7D-CC1B525D5F73}" srcOrd="0" destOrd="0" presId="urn:microsoft.com/office/officeart/2005/8/layout/vList5"/>
    <dgm:cxn modelId="{D500BF89-0E90-4B31-B32A-3CA1E89A3867}" srcId="{6CE86D46-0D9E-47BD-B419-E8327EE7BF6B}" destId="{DC122140-20C6-4DC4-ADD6-8ED2CD1FB0BC}" srcOrd="8" destOrd="0" parTransId="{007243FA-8377-4F21-A595-995043A78B85}" sibTransId="{613D25ED-37E4-4E2B-809A-9C168DAF7F8A}"/>
    <dgm:cxn modelId="{6E611E8F-1E12-4DF7-8642-84A60884B8AA}" type="presOf" srcId="{DF2992DC-F2F9-4EC5-B595-F98254A42612}" destId="{B05A106E-A5A1-4F59-A8D0-F9C3FB58D3AA}" srcOrd="0" destOrd="0" presId="urn:microsoft.com/office/officeart/2005/8/layout/vList5"/>
    <dgm:cxn modelId="{68445F93-599B-4B52-B337-78854A0E1E2B}" type="presOf" srcId="{7C60DB86-9092-4D07-B2D3-6428F54BAA12}" destId="{7C63EE75-7A61-4A53-85E3-F92B78243470}" srcOrd="0" destOrd="0" presId="urn:microsoft.com/office/officeart/2005/8/layout/vList5"/>
    <dgm:cxn modelId="{E192B49A-D942-4B8D-8D17-E0B71A426DB6}" srcId="{4B3757BE-74D0-44FD-9650-5FE093BB5563}" destId="{0536E17F-7CD8-445C-A874-2C91F523318E}" srcOrd="0" destOrd="0" parTransId="{0782393E-2466-4714-8FDB-B9A68C6F00FE}" sibTransId="{127DA2E2-E502-430A-9957-F390FC27742D}"/>
    <dgm:cxn modelId="{347A5D9E-F370-4DCB-8F56-5357607B289D}" type="presOf" srcId="{5B119B7E-27E5-4D93-9BB5-130E7CD373FC}" destId="{E63506A4-6854-43A6-A543-0D241C074A96}" srcOrd="0" destOrd="0" presId="urn:microsoft.com/office/officeart/2005/8/layout/vList5"/>
    <dgm:cxn modelId="{1A031EA0-BD6D-41A8-B044-9D2308CFA2F8}" type="presOf" srcId="{3F7E4EB6-B93A-418A-BBA1-58508AD49B42}" destId="{DAB6A552-C4AE-4BAD-9017-28CD93F178DF}" srcOrd="0" destOrd="0" presId="urn:microsoft.com/office/officeart/2005/8/layout/vList5"/>
    <dgm:cxn modelId="{CA59C8A3-2120-434E-9B88-0164E05AE191}" type="presOf" srcId="{0536E17F-7CD8-445C-A874-2C91F523318E}" destId="{228E8AFE-0022-4AE7-88FB-C0AD99F5E045}" srcOrd="0" destOrd="0" presId="urn:microsoft.com/office/officeart/2005/8/layout/vList5"/>
    <dgm:cxn modelId="{939C65A5-1A54-4E54-A58C-8C5194B4514A}" type="presOf" srcId="{6CE86D46-0D9E-47BD-B419-E8327EE7BF6B}" destId="{60E009AE-8935-44BE-AF61-BBEA6C7B4FB3}" srcOrd="0" destOrd="0" presId="urn:microsoft.com/office/officeart/2005/8/layout/vList5"/>
    <dgm:cxn modelId="{6D3753B2-06C4-4D50-829A-89EDDEA86417}" srcId="{6CE86D46-0D9E-47BD-B419-E8327EE7BF6B}" destId="{D5F7BEFB-26A6-42DE-BF47-60D968A3983B}" srcOrd="7" destOrd="0" parTransId="{DDDE7698-BD41-41F7-81EA-E3F4E5726E4A}" sibTransId="{78E9708B-62A3-487C-8D21-3EEF0EA2B09B}"/>
    <dgm:cxn modelId="{4AEEA5BD-015B-4899-9A08-2953AB95FE28}" type="presOf" srcId="{9E23DD67-B365-43CC-B982-C6BE8D70ED3E}" destId="{4646B00C-93EB-487A-979D-2EEE0A526A57}" srcOrd="0" destOrd="0" presId="urn:microsoft.com/office/officeart/2005/8/layout/vList5"/>
    <dgm:cxn modelId="{CBF727D0-9F98-463D-8E30-6C894F3AD1E9}" srcId="{19AA71F9-FDD2-42E6-A966-AE5B68B19944}" destId="{0B4C0B77-C971-40D6-A99B-85626B0AB1A8}" srcOrd="0" destOrd="0" parTransId="{CACB4DA4-0252-4810-87AF-47601585413B}" sibTransId="{25559AF6-FCD9-4EB8-9D31-5BAC1D60D7A5}"/>
    <dgm:cxn modelId="{3F0E21D8-0919-416B-B60A-32613CEACBAB}" type="presOf" srcId="{4B3757BE-74D0-44FD-9650-5FE093BB5563}" destId="{7E1FCF10-6464-4AE8-A62E-5766E3B6B590}" srcOrd="0" destOrd="0" presId="urn:microsoft.com/office/officeart/2005/8/layout/vList5"/>
    <dgm:cxn modelId="{C85ED6D9-63F0-4C96-8F43-D7221C20401A}" type="presOf" srcId="{D6C742A2-04C0-4EA4-938B-963066AE647A}" destId="{075FA2E4-CFAB-438C-B01B-62F0CCD36404}" srcOrd="0" destOrd="0" presId="urn:microsoft.com/office/officeart/2005/8/layout/vList5"/>
    <dgm:cxn modelId="{C8A2E0DE-D370-4D3F-B4B3-528B9DCEABD6}" srcId="{6CE86D46-0D9E-47BD-B419-E8327EE7BF6B}" destId="{19AA71F9-FDD2-42E6-A966-AE5B68B19944}" srcOrd="5" destOrd="0" parTransId="{8DAF2C05-F4B4-45BF-AC2F-504196ACE8AB}" sibTransId="{303833A4-4A16-458B-ADA4-F361627D4D2E}"/>
    <dgm:cxn modelId="{591D35EC-FA9F-47D4-851E-FDFDA3C42CBC}" srcId="{6CE86D46-0D9E-47BD-B419-E8327EE7BF6B}" destId="{E3864A8A-0449-4E34-81E6-FAE4E6C61C1F}" srcOrd="1" destOrd="0" parTransId="{C4AB80E7-05AF-4901-AD1D-4C4754E41EB2}" sibTransId="{074F9353-8AE5-43AF-AFE7-438743BF8741}"/>
    <dgm:cxn modelId="{974662EC-D914-44DE-887B-081A680C5D45}" srcId="{F23C037A-DC26-4717-8DFC-976B631CDCA4}" destId="{685648D9-0351-43E0-AC22-1DDCE95F6310}" srcOrd="0" destOrd="0" parTransId="{1E579FC7-52EB-40D5-924E-C318812349F8}" sibTransId="{53E3B94E-78E2-4774-89E7-E57E63818085}"/>
    <dgm:cxn modelId="{26B9FAF2-1641-4AE0-9FA3-BF4B08A694ED}" type="presOf" srcId="{D5F7BEFB-26A6-42DE-BF47-60D968A3983B}" destId="{8D19CAE8-9212-4648-A2F2-C5BDC115C4D7}" srcOrd="0" destOrd="0" presId="urn:microsoft.com/office/officeart/2005/8/layout/vList5"/>
    <dgm:cxn modelId="{DB39A5F9-C1AA-4EF5-9EDE-0EF07FAB162A}" type="presOf" srcId="{0B4C0B77-C971-40D6-A99B-85626B0AB1A8}" destId="{C217E0F9-5176-497D-B567-2873E8B55040}" srcOrd="0" destOrd="0" presId="urn:microsoft.com/office/officeart/2005/8/layout/vList5"/>
    <dgm:cxn modelId="{6CF924FA-945E-416D-A69D-AAF620D18A50}" type="presOf" srcId="{E3864A8A-0449-4E34-81E6-FAE4E6C61C1F}" destId="{335615E5-DA31-43F9-8CB6-320342EAB387}" srcOrd="0" destOrd="0" presId="urn:microsoft.com/office/officeart/2005/8/layout/vList5"/>
    <dgm:cxn modelId="{D07DE8FD-CBFF-4462-94D0-D15CB53F5B56}" type="presOf" srcId="{8AEEDA94-41A2-4792-8769-AA5169F82519}" destId="{9ED1FB51-D22A-40A5-82BC-807292691B2D}" srcOrd="0" destOrd="0" presId="urn:microsoft.com/office/officeart/2005/8/layout/vList5"/>
    <dgm:cxn modelId="{DA9E0FB2-9B8E-45AB-B081-1C20B9272850}" type="presParOf" srcId="{60E009AE-8935-44BE-AF61-BBEA6C7B4FB3}" destId="{DCED4253-4B99-4FFE-9EB2-9C063847E9A4}" srcOrd="0" destOrd="0" presId="urn:microsoft.com/office/officeart/2005/8/layout/vList5"/>
    <dgm:cxn modelId="{220C683C-77EE-4B2F-99CD-4C7ECC1ECEB3}" type="presParOf" srcId="{DCED4253-4B99-4FFE-9EB2-9C063847E9A4}" destId="{7E1FCF10-6464-4AE8-A62E-5766E3B6B590}" srcOrd="0" destOrd="0" presId="urn:microsoft.com/office/officeart/2005/8/layout/vList5"/>
    <dgm:cxn modelId="{868E5ECE-BB7C-4923-A20F-73FE92D16577}" type="presParOf" srcId="{DCED4253-4B99-4FFE-9EB2-9C063847E9A4}" destId="{228E8AFE-0022-4AE7-88FB-C0AD99F5E045}" srcOrd="1" destOrd="0" presId="urn:microsoft.com/office/officeart/2005/8/layout/vList5"/>
    <dgm:cxn modelId="{E0D52D30-A7B3-4B3A-9A9C-E9F626E19ECE}" type="presParOf" srcId="{60E009AE-8935-44BE-AF61-BBEA6C7B4FB3}" destId="{2CB57994-58D5-4EF9-A0C3-70962704E1FC}" srcOrd="1" destOrd="0" presId="urn:microsoft.com/office/officeart/2005/8/layout/vList5"/>
    <dgm:cxn modelId="{B5DD87A4-8DFA-4A52-9630-D93CF24950A6}" type="presParOf" srcId="{60E009AE-8935-44BE-AF61-BBEA6C7B4FB3}" destId="{DB5D6ABE-C787-4C21-9EC1-722B0EA4AB6B}" srcOrd="2" destOrd="0" presId="urn:microsoft.com/office/officeart/2005/8/layout/vList5"/>
    <dgm:cxn modelId="{00503B99-087D-4EF4-A293-00A1E5819A14}" type="presParOf" srcId="{DB5D6ABE-C787-4C21-9EC1-722B0EA4AB6B}" destId="{335615E5-DA31-43F9-8CB6-320342EAB387}" srcOrd="0" destOrd="0" presId="urn:microsoft.com/office/officeart/2005/8/layout/vList5"/>
    <dgm:cxn modelId="{D645E9B0-7269-4825-BA2F-D2FC18A32909}" type="presParOf" srcId="{DB5D6ABE-C787-4C21-9EC1-722B0EA4AB6B}" destId="{DAB6A552-C4AE-4BAD-9017-28CD93F178DF}" srcOrd="1" destOrd="0" presId="urn:microsoft.com/office/officeart/2005/8/layout/vList5"/>
    <dgm:cxn modelId="{54BFCA15-9934-4A1E-B034-7F59700A80A2}" type="presParOf" srcId="{60E009AE-8935-44BE-AF61-BBEA6C7B4FB3}" destId="{FAB1DDE9-2E79-45EB-B20A-26ABE1960A3B}" srcOrd="3" destOrd="0" presId="urn:microsoft.com/office/officeart/2005/8/layout/vList5"/>
    <dgm:cxn modelId="{A6EE9090-4C29-4C69-93F5-551C387A56F9}" type="presParOf" srcId="{60E009AE-8935-44BE-AF61-BBEA6C7B4FB3}" destId="{5104A651-2C88-4464-B326-9942C769C46B}" srcOrd="4" destOrd="0" presId="urn:microsoft.com/office/officeart/2005/8/layout/vList5"/>
    <dgm:cxn modelId="{21C0812D-E162-4BDD-A139-865F131E02D5}" type="presParOf" srcId="{5104A651-2C88-4464-B326-9942C769C46B}" destId="{075FA2E4-CFAB-438C-B01B-62F0CCD36404}" srcOrd="0" destOrd="0" presId="urn:microsoft.com/office/officeart/2005/8/layout/vList5"/>
    <dgm:cxn modelId="{80210A2A-9AE6-4B28-B117-8F6130B22CC7}" type="presParOf" srcId="{5104A651-2C88-4464-B326-9942C769C46B}" destId="{E63506A4-6854-43A6-A543-0D241C074A96}" srcOrd="1" destOrd="0" presId="urn:microsoft.com/office/officeart/2005/8/layout/vList5"/>
    <dgm:cxn modelId="{AEA478F5-CFBE-4602-8747-EF05678CAD5D}" type="presParOf" srcId="{60E009AE-8935-44BE-AF61-BBEA6C7B4FB3}" destId="{7A730280-0E96-4FA8-B356-00860A454865}" srcOrd="5" destOrd="0" presId="urn:microsoft.com/office/officeart/2005/8/layout/vList5"/>
    <dgm:cxn modelId="{24C9940B-1F50-4743-8C69-946E023F9075}" type="presParOf" srcId="{60E009AE-8935-44BE-AF61-BBEA6C7B4FB3}" destId="{2CE1B1D1-8264-44D4-8E1D-96029FC475DD}" srcOrd="6" destOrd="0" presId="urn:microsoft.com/office/officeart/2005/8/layout/vList5"/>
    <dgm:cxn modelId="{152EAA9D-25B0-40FC-9C6D-30C0B2B548FE}" type="presParOf" srcId="{2CE1B1D1-8264-44D4-8E1D-96029FC475DD}" destId="{75DAF5C4-B574-4C7A-8B4C-761FAF160FF0}" srcOrd="0" destOrd="0" presId="urn:microsoft.com/office/officeart/2005/8/layout/vList5"/>
    <dgm:cxn modelId="{C6532782-A7C7-43C9-A309-EFCA6E9DBDC5}" type="presParOf" srcId="{2CE1B1D1-8264-44D4-8E1D-96029FC475DD}" destId="{E589B94B-F64E-442B-BA7D-CC1B525D5F73}" srcOrd="1" destOrd="0" presId="urn:microsoft.com/office/officeart/2005/8/layout/vList5"/>
    <dgm:cxn modelId="{D405D264-4B5B-4FE2-A916-9719CB00E56F}" type="presParOf" srcId="{60E009AE-8935-44BE-AF61-BBEA6C7B4FB3}" destId="{24FD3ACB-4508-4AB0-BA03-311C43A51129}" srcOrd="7" destOrd="0" presId="urn:microsoft.com/office/officeart/2005/8/layout/vList5"/>
    <dgm:cxn modelId="{154BD890-9ECA-4F38-A467-43CC02A350B5}" type="presParOf" srcId="{60E009AE-8935-44BE-AF61-BBEA6C7B4FB3}" destId="{CEE80882-4CA7-483B-9FA2-87D6F721CCAD}" srcOrd="8" destOrd="0" presId="urn:microsoft.com/office/officeart/2005/8/layout/vList5"/>
    <dgm:cxn modelId="{CB4669A1-B95C-4EFC-BDF8-B547BC5FCEB6}" type="presParOf" srcId="{CEE80882-4CA7-483B-9FA2-87D6F721CCAD}" destId="{E54CF984-8997-4D83-867E-D1A685282467}" srcOrd="0" destOrd="0" presId="urn:microsoft.com/office/officeart/2005/8/layout/vList5"/>
    <dgm:cxn modelId="{43ED2A96-E380-4A33-A3FB-9508FF218AE1}" type="presParOf" srcId="{CEE80882-4CA7-483B-9FA2-87D6F721CCAD}" destId="{463E39A9-6E69-4505-9BED-62DBC1D06806}" srcOrd="1" destOrd="0" presId="urn:microsoft.com/office/officeart/2005/8/layout/vList5"/>
    <dgm:cxn modelId="{CA66F5C3-A43B-4096-84F4-F503C0698EBD}" type="presParOf" srcId="{60E009AE-8935-44BE-AF61-BBEA6C7B4FB3}" destId="{3283AE16-24DA-437E-9AC7-CB65A0B80749}" srcOrd="9" destOrd="0" presId="urn:microsoft.com/office/officeart/2005/8/layout/vList5"/>
    <dgm:cxn modelId="{9F14F285-35B3-44EC-9B7D-9351B18F48F0}" type="presParOf" srcId="{60E009AE-8935-44BE-AF61-BBEA6C7B4FB3}" destId="{418F598E-03DB-403F-B77C-D19996C1EDC3}" srcOrd="10" destOrd="0" presId="urn:microsoft.com/office/officeart/2005/8/layout/vList5"/>
    <dgm:cxn modelId="{EAD67881-A9CE-458F-B69C-22C4F4E83B64}" type="presParOf" srcId="{418F598E-03DB-403F-B77C-D19996C1EDC3}" destId="{04931F7A-5FF5-4B82-992A-7BC2EDACE634}" srcOrd="0" destOrd="0" presId="urn:microsoft.com/office/officeart/2005/8/layout/vList5"/>
    <dgm:cxn modelId="{18AF46ED-491C-489D-AC87-324C27E05DBE}" type="presParOf" srcId="{418F598E-03DB-403F-B77C-D19996C1EDC3}" destId="{C217E0F9-5176-497D-B567-2873E8B55040}" srcOrd="1" destOrd="0" presId="urn:microsoft.com/office/officeart/2005/8/layout/vList5"/>
    <dgm:cxn modelId="{D5FEFB61-CF81-484D-AE40-2C39C8D4231E}" type="presParOf" srcId="{60E009AE-8935-44BE-AF61-BBEA6C7B4FB3}" destId="{C411F985-B00C-4A0B-9A95-291A5A74EFA4}" srcOrd="11" destOrd="0" presId="urn:microsoft.com/office/officeart/2005/8/layout/vList5"/>
    <dgm:cxn modelId="{BFD022ED-8067-4F5B-BA6B-1E2F00E38433}" type="presParOf" srcId="{60E009AE-8935-44BE-AF61-BBEA6C7B4FB3}" destId="{BBDC55B0-7837-4184-AFC0-B1BBF02EB7EF}" srcOrd="12" destOrd="0" presId="urn:microsoft.com/office/officeart/2005/8/layout/vList5"/>
    <dgm:cxn modelId="{7AAFB955-869A-4B28-925E-B5526E8DFE22}" type="presParOf" srcId="{BBDC55B0-7837-4184-AFC0-B1BBF02EB7EF}" destId="{9ED1FB51-D22A-40A5-82BC-807292691B2D}" srcOrd="0" destOrd="0" presId="urn:microsoft.com/office/officeart/2005/8/layout/vList5"/>
    <dgm:cxn modelId="{BCFE30EC-862B-4EF3-93B2-0A6539BC8411}" type="presParOf" srcId="{BBDC55B0-7837-4184-AFC0-B1BBF02EB7EF}" destId="{B05A106E-A5A1-4F59-A8D0-F9C3FB58D3AA}" srcOrd="1" destOrd="0" presId="urn:microsoft.com/office/officeart/2005/8/layout/vList5"/>
    <dgm:cxn modelId="{066E9D0E-39D4-440A-800A-4DEA5F0591CE}" type="presParOf" srcId="{60E009AE-8935-44BE-AF61-BBEA6C7B4FB3}" destId="{31973F08-6006-4BC6-981E-CAE2D375C9CC}" srcOrd="13" destOrd="0" presId="urn:microsoft.com/office/officeart/2005/8/layout/vList5"/>
    <dgm:cxn modelId="{2A7FB7AB-006F-459E-98E9-9644BE5E9A2B}" type="presParOf" srcId="{60E009AE-8935-44BE-AF61-BBEA6C7B4FB3}" destId="{66A166A7-D184-47AC-B447-6986B7D99AB6}" srcOrd="14" destOrd="0" presId="urn:microsoft.com/office/officeart/2005/8/layout/vList5"/>
    <dgm:cxn modelId="{7026952A-F6E6-4157-B052-280D0D39075C}" type="presParOf" srcId="{66A166A7-D184-47AC-B447-6986B7D99AB6}" destId="{8D19CAE8-9212-4648-A2F2-C5BDC115C4D7}" srcOrd="0" destOrd="0" presId="urn:microsoft.com/office/officeart/2005/8/layout/vList5"/>
    <dgm:cxn modelId="{F3496DB8-4949-465B-9D5B-F8F06D05C90D}" type="presParOf" srcId="{66A166A7-D184-47AC-B447-6986B7D99AB6}" destId="{7C63EE75-7A61-4A53-85E3-F92B78243470}" srcOrd="1" destOrd="0" presId="urn:microsoft.com/office/officeart/2005/8/layout/vList5"/>
    <dgm:cxn modelId="{8D4D022F-79C2-4C1B-B90B-8E0B66A0FD61}" type="presParOf" srcId="{60E009AE-8935-44BE-AF61-BBEA6C7B4FB3}" destId="{CC132E7C-4FAF-4797-8A38-1FE9BA57EB8F}" srcOrd="15" destOrd="0" presId="urn:microsoft.com/office/officeart/2005/8/layout/vList5"/>
    <dgm:cxn modelId="{DD91FF6F-4C4B-40F2-B552-5FEF2CD667B8}" type="presParOf" srcId="{60E009AE-8935-44BE-AF61-BBEA6C7B4FB3}" destId="{E1F4A4EB-FA83-44D3-9150-52D649F82586}" srcOrd="16" destOrd="0" presId="urn:microsoft.com/office/officeart/2005/8/layout/vList5"/>
    <dgm:cxn modelId="{14EFD489-A277-44EB-8C59-E7137F5A6326}" type="presParOf" srcId="{E1F4A4EB-FA83-44D3-9150-52D649F82586}" destId="{9191D3F1-62E2-4433-81DF-FDE88763F08F}" srcOrd="0" destOrd="0" presId="urn:microsoft.com/office/officeart/2005/8/layout/vList5"/>
    <dgm:cxn modelId="{8A17A011-ADB8-419A-B760-3322D96953EF}" type="presParOf" srcId="{E1F4A4EB-FA83-44D3-9150-52D649F82586}" destId="{4646B00C-93EB-487A-979D-2EEE0A526A57}" srcOrd="1" destOrd="0" presId="urn:microsoft.com/office/officeart/2005/8/layout/vList5"/>
    <dgm:cxn modelId="{0C778E20-B6E0-492C-95A4-9DFA3C87279F}" type="presParOf" srcId="{60E009AE-8935-44BE-AF61-BBEA6C7B4FB3}" destId="{9C595C50-1C1C-4FF3-AD8A-7DEE7F1C24AB}" srcOrd="17" destOrd="0" presId="urn:microsoft.com/office/officeart/2005/8/layout/vList5"/>
    <dgm:cxn modelId="{F8D46394-F397-4D7D-8065-8FF5DFA4A0FB}" type="presParOf" srcId="{60E009AE-8935-44BE-AF61-BBEA6C7B4FB3}" destId="{9BEC24AD-7917-4E4C-8CDF-58DE9A8F61FE}" srcOrd="18" destOrd="0" presId="urn:microsoft.com/office/officeart/2005/8/layout/vList5"/>
    <dgm:cxn modelId="{76F77675-B0C3-482B-AC8D-F64E523840DA}" type="presParOf" srcId="{9BEC24AD-7917-4E4C-8CDF-58DE9A8F61FE}" destId="{4AEBD1DF-EE33-4AC9-82E8-00FE8CA6B20E}" srcOrd="0" destOrd="0" presId="urn:microsoft.com/office/officeart/2005/8/layout/vList5"/>
    <dgm:cxn modelId="{2B75F970-F4C1-4A6B-AA90-F58F3A877DFF}" type="presParOf" srcId="{9BEC24AD-7917-4E4C-8CDF-58DE9A8F61FE}" destId="{985227FE-6298-4177-9482-45852FAB2B4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CE86D46-0D9E-47BD-B419-E8327EE7BF6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4B3757BE-74D0-44FD-9650-5FE093BB5563}">
      <dgm:prSet custT="1"/>
      <dgm:spPr>
        <a:solidFill>
          <a:schemeClr val="accent1">
            <a:lumMod val="75000"/>
          </a:schemeClr>
        </a:solidFill>
      </dgm:spPr>
      <dgm:t>
        <a:bodyPr/>
        <a:lstStyle/>
        <a:p>
          <a:pPr algn="l"/>
          <a:r>
            <a:rPr lang="en-US" sz="900" dirty="0"/>
            <a:t>22. Is Exhibit B- Attachment 1, Cost Worksheet in the Model Contract Documents the form in which our cost proposal should be submitted, using this Word. Form doc.? Which we can convert in a PDD upon Submittal, please clarify? 	</a:t>
          </a:r>
        </a:p>
      </dgm:t>
    </dgm:pt>
    <dgm:pt modelId="{3C721B8A-F521-4102-97FC-BC7D78385EBA}" type="parTrans" cxnId="{80E2FA21-3627-44D5-AD69-B68C1AEEADBA}">
      <dgm:prSet/>
      <dgm:spPr/>
      <dgm:t>
        <a:bodyPr/>
        <a:lstStyle/>
        <a:p>
          <a:endParaRPr lang="en-US" sz="2800"/>
        </a:p>
      </dgm:t>
    </dgm:pt>
    <dgm:pt modelId="{9D83551F-28DA-48A1-BD1D-293C24A55BC8}" type="sibTrans" cxnId="{80E2FA21-3627-44D5-AD69-B68C1AEEADBA}">
      <dgm:prSet/>
      <dgm:spPr/>
      <dgm:t>
        <a:bodyPr/>
        <a:lstStyle/>
        <a:p>
          <a:endParaRPr lang="en-US" sz="2800"/>
        </a:p>
      </dgm:t>
    </dgm:pt>
    <dgm:pt modelId="{E0F6E4DA-EB8A-4563-A4D7-5C48960260CF}">
      <dgm:prSet custT="1"/>
      <dgm:spPr>
        <a:solidFill>
          <a:schemeClr val="bg2">
            <a:lumMod val="90000"/>
            <a:alpha val="90000"/>
          </a:schemeClr>
        </a:solidFill>
      </dgm:spPr>
      <dgm:t>
        <a:bodyPr/>
        <a:lstStyle/>
        <a:p>
          <a:pPr>
            <a:buFont typeface="+mj-lt"/>
            <a:buAutoNum type="alphaLcPeriod"/>
          </a:pPr>
          <a:r>
            <a:rPr lang="en-US" sz="1100"/>
            <a:t>Yes, must be submitted using the Word document. </a:t>
          </a:r>
        </a:p>
      </dgm:t>
    </dgm:pt>
    <dgm:pt modelId="{4B761082-8486-4FB1-A4A3-C4B29A87FA86}" type="parTrans" cxnId="{AE61EBA1-3B63-423A-8C39-1F344964FDB5}">
      <dgm:prSet/>
      <dgm:spPr/>
      <dgm:t>
        <a:bodyPr/>
        <a:lstStyle/>
        <a:p>
          <a:endParaRPr lang="en-US" sz="2800"/>
        </a:p>
      </dgm:t>
    </dgm:pt>
    <dgm:pt modelId="{1F3DE782-1BE7-408B-942A-642F35C6C8C5}" type="sibTrans" cxnId="{AE61EBA1-3B63-423A-8C39-1F344964FDB5}">
      <dgm:prSet/>
      <dgm:spPr/>
      <dgm:t>
        <a:bodyPr/>
        <a:lstStyle/>
        <a:p>
          <a:endParaRPr lang="en-US" sz="2800"/>
        </a:p>
      </dgm:t>
    </dgm:pt>
    <dgm:pt modelId="{FC654BC5-EF9C-4283-9F3C-33CCD4C19F03}">
      <dgm:prSet custT="1"/>
      <dgm:spPr>
        <a:solidFill>
          <a:srgbClr val="00B0F0"/>
        </a:solidFill>
      </dgm:spPr>
      <dgm:t>
        <a:bodyPr/>
        <a:lstStyle/>
        <a:p>
          <a:pPr algn="l">
            <a:buFont typeface="+mj-lt"/>
            <a:buAutoNum type="arabicPeriod"/>
          </a:pPr>
          <a:r>
            <a:rPr lang="en-US" sz="900" dirty="0"/>
            <a:t>23. Could you please confirm if this contract is subject to prevailing wage requirements?</a:t>
          </a:r>
        </a:p>
      </dgm:t>
    </dgm:pt>
    <dgm:pt modelId="{8EA84EE8-1D77-4A88-9268-482931E3B31A}" type="parTrans" cxnId="{1F9F98C4-DAF9-4A1C-AC3B-2E405B7D9B95}">
      <dgm:prSet/>
      <dgm:spPr/>
      <dgm:t>
        <a:bodyPr/>
        <a:lstStyle/>
        <a:p>
          <a:endParaRPr lang="en-US" sz="2800"/>
        </a:p>
      </dgm:t>
    </dgm:pt>
    <dgm:pt modelId="{B1EECCDF-D090-42E9-8D8E-CFE396FF0195}" type="sibTrans" cxnId="{1F9F98C4-DAF9-4A1C-AC3B-2E405B7D9B95}">
      <dgm:prSet/>
      <dgm:spPr/>
      <dgm:t>
        <a:bodyPr/>
        <a:lstStyle/>
        <a:p>
          <a:endParaRPr lang="en-US" sz="2800"/>
        </a:p>
      </dgm:t>
    </dgm:pt>
    <dgm:pt modelId="{29B1358C-32E9-4385-9DBB-2EFAEF2FB279}">
      <dgm:prSet custT="1"/>
      <dgm:spPr>
        <a:solidFill>
          <a:schemeClr val="accent4">
            <a:lumMod val="20000"/>
            <a:lumOff val="80000"/>
            <a:alpha val="90000"/>
          </a:schemeClr>
        </a:solidFill>
      </dgm:spPr>
      <dgm:t>
        <a:bodyPr/>
        <a:lstStyle/>
        <a:p>
          <a:pPr>
            <a:buFont typeface="+mj-lt"/>
            <a:buAutoNum type="alphaLcPeriod"/>
          </a:pPr>
          <a:r>
            <a:rPr lang="en-US" sz="1100"/>
            <a:t>Yes. </a:t>
          </a:r>
        </a:p>
      </dgm:t>
    </dgm:pt>
    <dgm:pt modelId="{69C865B0-BBFD-4D13-BD28-DFBF2CD312D3}" type="parTrans" cxnId="{0EEE9436-CCE5-4207-91CD-4EA5940A6059}">
      <dgm:prSet/>
      <dgm:spPr/>
      <dgm:t>
        <a:bodyPr/>
        <a:lstStyle/>
        <a:p>
          <a:endParaRPr lang="en-US" sz="2800"/>
        </a:p>
      </dgm:t>
    </dgm:pt>
    <dgm:pt modelId="{FE5046E7-2001-465A-B83E-6CF55F902A40}" type="sibTrans" cxnId="{0EEE9436-CCE5-4207-91CD-4EA5940A6059}">
      <dgm:prSet/>
      <dgm:spPr/>
      <dgm:t>
        <a:bodyPr/>
        <a:lstStyle/>
        <a:p>
          <a:endParaRPr lang="en-US" sz="2800"/>
        </a:p>
      </dgm:t>
    </dgm:pt>
    <dgm:pt modelId="{DF509254-BB04-4121-A0B2-31878BEBC72E}">
      <dgm:prSet custT="1"/>
      <dgm:spPr>
        <a:solidFill>
          <a:schemeClr val="accent1">
            <a:lumMod val="75000"/>
          </a:schemeClr>
        </a:solidFill>
      </dgm:spPr>
      <dgm:t>
        <a:bodyPr/>
        <a:lstStyle/>
        <a:p>
          <a:pPr algn="l">
            <a:buFont typeface="+mj-lt"/>
            <a:buAutoNum type="arabicPeriod"/>
          </a:pPr>
          <a:r>
            <a:rPr lang="en-US" sz="900" dirty="0"/>
            <a:t>24. Are there any bond requirements for this contract? </a:t>
          </a:r>
        </a:p>
      </dgm:t>
    </dgm:pt>
    <dgm:pt modelId="{12189889-87AB-403D-B417-4D711123735E}" type="parTrans" cxnId="{CE2696C7-29E6-40A7-9170-3A044E916F04}">
      <dgm:prSet/>
      <dgm:spPr/>
      <dgm:t>
        <a:bodyPr/>
        <a:lstStyle/>
        <a:p>
          <a:endParaRPr lang="en-US" sz="2800"/>
        </a:p>
      </dgm:t>
    </dgm:pt>
    <dgm:pt modelId="{A0E01FD0-77CC-425F-837D-608150DA7CCC}" type="sibTrans" cxnId="{CE2696C7-29E6-40A7-9170-3A044E916F04}">
      <dgm:prSet/>
      <dgm:spPr/>
      <dgm:t>
        <a:bodyPr/>
        <a:lstStyle/>
        <a:p>
          <a:endParaRPr lang="en-US" sz="2800"/>
        </a:p>
      </dgm:t>
    </dgm:pt>
    <dgm:pt modelId="{CB870CAA-B687-4F73-8120-75EC28496D01}">
      <dgm:prSet custT="1"/>
      <dgm:spPr>
        <a:solidFill>
          <a:schemeClr val="bg2">
            <a:lumMod val="90000"/>
            <a:alpha val="90000"/>
          </a:schemeClr>
        </a:solidFill>
      </dgm:spPr>
      <dgm:t>
        <a:bodyPr/>
        <a:lstStyle/>
        <a:p>
          <a:pPr>
            <a:buFont typeface="+mj-lt"/>
            <a:buAutoNum type="alphaLcPeriod"/>
          </a:pPr>
          <a:r>
            <a:rPr lang="en-US" sz="1100" dirty="0"/>
            <a:t>No, there are not any bond requirements for this contract. </a:t>
          </a:r>
        </a:p>
      </dgm:t>
    </dgm:pt>
    <dgm:pt modelId="{4C2030D6-2B3F-4F0B-81BC-453CCA9840FF}" type="parTrans" cxnId="{F694E2A0-FCA3-4673-8672-974F5ACE3AD9}">
      <dgm:prSet/>
      <dgm:spPr/>
      <dgm:t>
        <a:bodyPr/>
        <a:lstStyle/>
        <a:p>
          <a:endParaRPr lang="en-US" sz="2800"/>
        </a:p>
      </dgm:t>
    </dgm:pt>
    <dgm:pt modelId="{1AF7A8BB-19AA-433B-8196-42D2D8F7E2FE}" type="sibTrans" cxnId="{F694E2A0-FCA3-4673-8672-974F5ACE3AD9}">
      <dgm:prSet/>
      <dgm:spPr/>
      <dgm:t>
        <a:bodyPr/>
        <a:lstStyle/>
        <a:p>
          <a:endParaRPr lang="en-US" sz="2800"/>
        </a:p>
      </dgm:t>
    </dgm:pt>
    <dgm:pt modelId="{00A47893-CCB6-4AD7-8A6D-AEB30F64ABA8}">
      <dgm:prSet custT="1"/>
      <dgm:spPr>
        <a:solidFill>
          <a:srgbClr val="00B0F0"/>
        </a:solidFill>
      </dgm:spPr>
      <dgm:t>
        <a:bodyPr/>
        <a:lstStyle/>
        <a:p>
          <a:pPr algn="l">
            <a:buFont typeface="+mj-lt"/>
            <a:buAutoNum type="arabicPeriod"/>
          </a:pPr>
          <a:r>
            <a:rPr lang="en-US" sz="900" dirty="0"/>
            <a:t>25. For the additional Hours During Open Enrollment Period (October through Feb) will Overtime be applicable? </a:t>
          </a:r>
        </a:p>
      </dgm:t>
    </dgm:pt>
    <dgm:pt modelId="{CEB84493-9FCD-4900-B8EA-39C57F30C86A}" type="parTrans" cxnId="{5D59D203-FF25-4A73-AEE7-8815F68694E0}">
      <dgm:prSet/>
      <dgm:spPr/>
      <dgm:t>
        <a:bodyPr/>
        <a:lstStyle/>
        <a:p>
          <a:endParaRPr lang="en-US" sz="2800"/>
        </a:p>
      </dgm:t>
    </dgm:pt>
    <dgm:pt modelId="{FABA4AC4-88B0-47CA-B255-05EBBB9AFF09}" type="sibTrans" cxnId="{5D59D203-FF25-4A73-AEE7-8815F68694E0}">
      <dgm:prSet/>
      <dgm:spPr/>
      <dgm:t>
        <a:bodyPr/>
        <a:lstStyle/>
        <a:p>
          <a:endParaRPr lang="en-US" sz="2800"/>
        </a:p>
      </dgm:t>
    </dgm:pt>
    <dgm:pt modelId="{EB019222-5765-4D52-B076-A6312783F7FC}">
      <dgm:prSet custT="1"/>
      <dgm:spPr>
        <a:solidFill>
          <a:schemeClr val="accent4">
            <a:lumMod val="20000"/>
            <a:lumOff val="80000"/>
            <a:alpha val="90000"/>
          </a:schemeClr>
        </a:solidFill>
      </dgm:spPr>
      <dgm:t>
        <a:bodyPr/>
        <a:lstStyle/>
        <a:p>
          <a:pPr>
            <a:buFont typeface="+mj-lt"/>
            <a:buAutoNum type="alphaLcPeriod"/>
          </a:pPr>
          <a:r>
            <a:rPr lang="en-US" sz="1100"/>
            <a:t>Yes. </a:t>
          </a:r>
        </a:p>
      </dgm:t>
    </dgm:pt>
    <dgm:pt modelId="{871F23FB-4C06-4B0A-A0B4-DD6B803FB16C}" type="parTrans" cxnId="{967766FA-B09E-4D75-A6C4-1003A7F914D1}">
      <dgm:prSet/>
      <dgm:spPr/>
      <dgm:t>
        <a:bodyPr/>
        <a:lstStyle/>
        <a:p>
          <a:endParaRPr lang="en-US" sz="2800"/>
        </a:p>
      </dgm:t>
    </dgm:pt>
    <dgm:pt modelId="{43F60E89-ABD4-435A-B2EF-DD0478BC0616}" type="sibTrans" cxnId="{967766FA-B09E-4D75-A6C4-1003A7F914D1}">
      <dgm:prSet/>
      <dgm:spPr/>
      <dgm:t>
        <a:bodyPr/>
        <a:lstStyle/>
        <a:p>
          <a:endParaRPr lang="en-US" sz="2800"/>
        </a:p>
      </dgm:t>
    </dgm:pt>
    <dgm:pt modelId="{8D464622-1D3D-4158-9F62-A477BDD5D740}">
      <dgm:prSet custT="1"/>
      <dgm:spPr>
        <a:solidFill>
          <a:schemeClr val="accent1">
            <a:lumMod val="75000"/>
          </a:schemeClr>
        </a:solidFill>
      </dgm:spPr>
      <dgm:t>
        <a:bodyPr/>
        <a:lstStyle/>
        <a:p>
          <a:pPr algn="l">
            <a:buFont typeface="+mj-lt"/>
            <a:buAutoNum type="arabicPeriod"/>
          </a:pPr>
          <a:r>
            <a:rPr lang="en-US" sz="900" dirty="0"/>
            <a:t>26. For the required hours at 247 E </a:t>
          </a:r>
          <a:r>
            <a:rPr lang="en-US" sz="900" dirty="0" err="1"/>
            <a:t>Nees</a:t>
          </a:r>
          <a:r>
            <a:rPr lang="en-US" sz="900" dirty="0"/>
            <a:t> Ave, we’ve noted that 9-hour shifts are specified for Guard 1 and 2 shifts. Could you please clarify if this includes a 1-hour unpaid lunch break, or if the lunch break is 30 minutes with the remaining 30 minutes being considered overtime? Your clarification on this would be greatly appreciated. </a:t>
          </a:r>
        </a:p>
      </dgm:t>
    </dgm:pt>
    <dgm:pt modelId="{BF0F3A5B-E985-4B34-9CB9-04A7C5AD7CCD}" type="parTrans" cxnId="{635C5969-CFE7-4940-9F90-D1FA2D24F592}">
      <dgm:prSet/>
      <dgm:spPr/>
      <dgm:t>
        <a:bodyPr/>
        <a:lstStyle/>
        <a:p>
          <a:endParaRPr lang="en-US" sz="2800"/>
        </a:p>
      </dgm:t>
    </dgm:pt>
    <dgm:pt modelId="{86A83B53-6EF6-44D8-B999-6EB26D931B21}" type="sibTrans" cxnId="{635C5969-CFE7-4940-9F90-D1FA2D24F592}">
      <dgm:prSet/>
      <dgm:spPr/>
      <dgm:t>
        <a:bodyPr/>
        <a:lstStyle/>
        <a:p>
          <a:endParaRPr lang="en-US" sz="2800"/>
        </a:p>
      </dgm:t>
    </dgm:pt>
    <dgm:pt modelId="{04E9C5DB-6141-428D-8076-0BA59F196FEC}">
      <dgm:prSet custT="1"/>
      <dgm:spPr>
        <a:solidFill>
          <a:schemeClr val="bg2">
            <a:lumMod val="90000"/>
            <a:alpha val="90000"/>
          </a:schemeClr>
        </a:solidFill>
      </dgm:spPr>
      <dgm:t>
        <a:bodyPr/>
        <a:lstStyle/>
        <a:p>
          <a:pPr>
            <a:buFont typeface="+mj-lt"/>
            <a:buAutoNum type="alphaLcPeriod"/>
          </a:pPr>
          <a:r>
            <a:rPr lang="en-US" sz="1100"/>
            <a:t>The schedule at the E. Nees location in Exhibit A has an error, the lunch breaks for all guards are 30 minutes and unpaid. All shifts are currently 8 hours, not 9.Addendum 1 will be released to correct this error. </a:t>
          </a:r>
        </a:p>
      </dgm:t>
    </dgm:pt>
    <dgm:pt modelId="{0D40719F-BD18-4B9A-A94F-E532628B9B4A}" type="parTrans" cxnId="{1C5D718D-F5CF-4774-91C7-7F200BB45FD2}">
      <dgm:prSet/>
      <dgm:spPr/>
      <dgm:t>
        <a:bodyPr/>
        <a:lstStyle/>
        <a:p>
          <a:endParaRPr lang="en-US" sz="2800"/>
        </a:p>
      </dgm:t>
    </dgm:pt>
    <dgm:pt modelId="{056088B9-38D5-4D08-96FF-6D6A77221250}" type="sibTrans" cxnId="{1C5D718D-F5CF-4774-91C7-7F200BB45FD2}">
      <dgm:prSet/>
      <dgm:spPr/>
      <dgm:t>
        <a:bodyPr/>
        <a:lstStyle/>
        <a:p>
          <a:endParaRPr lang="en-US" sz="2800"/>
        </a:p>
      </dgm:t>
    </dgm:pt>
    <dgm:pt modelId="{F6000CB5-F9CC-4D99-B214-AE370A48016E}">
      <dgm:prSet custT="1"/>
      <dgm:spPr>
        <a:solidFill>
          <a:srgbClr val="00B0F0"/>
        </a:solidFill>
      </dgm:spPr>
      <dgm:t>
        <a:bodyPr/>
        <a:lstStyle/>
        <a:p>
          <a:pPr algn="l">
            <a:buFont typeface="+mj-lt"/>
            <a:buAutoNum type="arabicPeriod"/>
          </a:pPr>
          <a:r>
            <a:rPr lang="en-US" sz="900" dirty="0"/>
            <a:t>27. Will the additional guard hours for Open Enrollment vary? If so, could you provide an estimate of how many hours are expected per additional request, or if there is any flexibility in the number of hours requested? </a:t>
          </a:r>
        </a:p>
      </dgm:t>
    </dgm:pt>
    <dgm:pt modelId="{85B4BF1C-C2C8-4405-AC28-64FD53A1C5D2}" type="parTrans" cxnId="{12B2DD3E-53C3-42A3-8F22-CAD3E129CEEF}">
      <dgm:prSet/>
      <dgm:spPr/>
      <dgm:t>
        <a:bodyPr/>
        <a:lstStyle/>
        <a:p>
          <a:endParaRPr lang="en-US" sz="2800"/>
        </a:p>
      </dgm:t>
    </dgm:pt>
    <dgm:pt modelId="{6C17716A-A825-494A-81C5-BE00C9197348}" type="sibTrans" cxnId="{12B2DD3E-53C3-42A3-8F22-CAD3E129CEEF}">
      <dgm:prSet/>
      <dgm:spPr/>
      <dgm:t>
        <a:bodyPr/>
        <a:lstStyle/>
        <a:p>
          <a:endParaRPr lang="en-US" sz="2800"/>
        </a:p>
      </dgm:t>
    </dgm:pt>
    <dgm:pt modelId="{E523DCBB-BF85-43E8-AA78-BF0A941239EA}">
      <dgm:prSet custT="1"/>
      <dgm:spPr>
        <a:solidFill>
          <a:schemeClr val="accent4">
            <a:lumMod val="20000"/>
            <a:lumOff val="80000"/>
            <a:alpha val="90000"/>
          </a:schemeClr>
        </a:solidFill>
      </dgm:spPr>
      <dgm:t>
        <a:bodyPr/>
        <a:lstStyle/>
        <a:p>
          <a:pPr>
            <a:buFont typeface="+mj-lt"/>
            <a:buAutoNum type="alphaLcPeriod"/>
          </a:pPr>
          <a:r>
            <a:rPr lang="en-US" sz="1100" dirty="0"/>
            <a:t>Yes, the number of hours will vary by location and need. Covered California estimates that it would be approximately 40 hours per month, which does include weekends. </a:t>
          </a:r>
        </a:p>
      </dgm:t>
    </dgm:pt>
    <dgm:pt modelId="{12E82A60-7016-48F7-95CD-85DA9A15E06F}" type="parTrans" cxnId="{C1C1A35E-628B-476A-A7DD-7D33183A5F96}">
      <dgm:prSet/>
      <dgm:spPr/>
      <dgm:t>
        <a:bodyPr/>
        <a:lstStyle/>
        <a:p>
          <a:endParaRPr lang="en-US" sz="2800"/>
        </a:p>
      </dgm:t>
    </dgm:pt>
    <dgm:pt modelId="{A515ED88-37EB-432D-A4E0-F3AFF035B91E}" type="sibTrans" cxnId="{C1C1A35E-628B-476A-A7DD-7D33183A5F96}">
      <dgm:prSet/>
      <dgm:spPr/>
      <dgm:t>
        <a:bodyPr/>
        <a:lstStyle/>
        <a:p>
          <a:endParaRPr lang="en-US" sz="2800"/>
        </a:p>
      </dgm:t>
    </dgm:pt>
    <dgm:pt modelId="{60E009AE-8935-44BE-AF61-BBEA6C7B4FB3}" type="pres">
      <dgm:prSet presAssocID="{6CE86D46-0D9E-47BD-B419-E8327EE7BF6B}" presName="Name0" presStyleCnt="0">
        <dgm:presLayoutVars>
          <dgm:dir/>
          <dgm:animLvl val="lvl"/>
          <dgm:resizeHandles val="exact"/>
        </dgm:presLayoutVars>
      </dgm:prSet>
      <dgm:spPr/>
    </dgm:pt>
    <dgm:pt modelId="{DCED4253-4B99-4FFE-9EB2-9C063847E9A4}" type="pres">
      <dgm:prSet presAssocID="{4B3757BE-74D0-44FD-9650-5FE093BB5563}" presName="linNode" presStyleCnt="0"/>
      <dgm:spPr/>
    </dgm:pt>
    <dgm:pt modelId="{7E1FCF10-6464-4AE8-A62E-5766E3B6B590}" type="pres">
      <dgm:prSet presAssocID="{4B3757BE-74D0-44FD-9650-5FE093BB5563}" presName="parentText" presStyleLbl="node1" presStyleIdx="0" presStyleCnt="6">
        <dgm:presLayoutVars>
          <dgm:chMax val="1"/>
          <dgm:bulletEnabled val="1"/>
        </dgm:presLayoutVars>
      </dgm:prSet>
      <dgm:spPr/>
    </dgm:pt>
    <dgm:pt modelId="{228E8AFE-0022-4AE7-88FB-C0AD99F5E045}" type="pres">
      <dgm:prSet presAssocID="{4B3757BE-74D0-44FD-9650-5FE093BB5563}" presName="descendantText" presStyleLbl="alignAccFollowNode1" presStyleIdx="0" presStyleCnt="6">
        <dgm:presLayoutVars>
          <dgm:bulletEnabled val="1"/>
        </dgm:presLayoutVars>
      </dgm:prSet>
      <dgm:spPr/>
    </dgm:pt>
    <dgm:pt modelId="{2CB57994-58D5-4EF9-A0C3-70962704E1FC}" type="pres">
      <dgm:prSet presAssocID="{9D83551F-28DA-48A1-BD1D-293C24A55BC8}" presName="sp" presStyleCnt="0"/>
      <dgm:spPr/>
    </dgm:pt>
    <dgm:pt modelId="{07AD3595-FA99-490B-A227-76E9491F48AA}" type="pres">
      <dgm:prSet presAssocID="{FC654BC5-EF9C-4283-9F3C-33CCD4C19F03}" presName="linNode" presStyleCnt="0"/>
      <dgm:spPr/>
    </dgm:pt>
    <dgm:pt modelId="{1AD8579A-99BD-4172-A25B-0DFEF5F12522}" type="pres">
      <dgm:prSet presAssocID="{FC654BC5-EF9C-4283-9F3C-33CCD4C19F03}" presName="parentText" presStyleLbl="node1" presStyleIdx="1" presStyleCnt="6">
        <dgm:presLayoutVars>
          <dgm:chMax val="1"/>
          <dgm:bulletEnabled val="1"/>
        </dgm:presLayoutVars>
      </dgm:prSet>
      <dgm:spPr/>
    </dgm:pt>
    <dgm:pt modelId="{C8BD1D61-576F-4F07-B057-1BE528F8327D}" type="pres">
      <dgm:prSet presAssocID="{FC654BC5-EF9C-4283-9F3C-33CCD4C19F03}" presName="descendantText" presStyleLbl="alignAccFollowNode1" presStyleIdx="1" presStyleCnt="6">
        <dgm:presLayoutVars>
          <dgm:bulletEnabled val="1"/>
        </dgm:presLayoutVars>
      </dgm:prSet>
      <dgm:spPr/>
    </dgm:pt>
    <dgm:pt modelId="{41445F43-740C-45CA-8D32-BEFB4C4E32F3}" type="pres">
      <dgm:prSet presAssocID="{B1EECCDF-D090-42E9-8D8E-CFE396FF0195}" presName="sp" presStyleCnt="0"/>
      <dgm:spPr/>
    </dgm:pt>
    <dgm:pt modelId="{39EB45C6-742E-417A-8BD7-059CD474B445}" type="pres">
      <dgm:prSet presAssocID="{DF509254-BB04-4121-A0B2-31878BEBC72E}" presName="linNode" presStyleCnt="0"/>
      <dgm:spPr/>
    </dgm:pt>
    <dgm:pt modelId="{61799EBF-6948-4294-A572-84A68583C4F0}" type="pres">
      <dgm:prSet presAssocID="{DF509254-BB04-4121-A0B2-31878BEBC72E}" presName="parentText" presStyleLbl="node1" presStyleIdx="2" presStyleCnt="6">
        <dgm:presLayoutVars>
          <dgm:chMax val="1"/>
          <dgm:bulletEnabled val="1"/>
        </dgm:presLayoutVars>
      </dgm:prSet>
      <dgm:spPr/>
    </dgm:pt>
    <dgm:pt modelId="{CA76658E-DFE2-495E-9134-903FF1C6024C}" type="pres">
      <dgm:prSet presAssocID="{DF509254-BB04-4121-A0B2-31878BEBC72E}" presName="descendantText" presStyleLbl="alignAccFollowNode1" presStyleIdx="2" presStyleCnt="6">
        <dgm:presLayoutVars>
          <dgm:bulletEnabled val="1"/>
        </dgm:presLayoutVars>
      </dgm:prSet>
      <dgm:spPr/>
    </dgm:pt>
    <dgm:pt modelId="{02F4C60D-5D76-4460-A3D4-CC7D6134AACE}" type="pres">
      <dgm:prSet presAssocID="{A0E01FD0-77CC-425F-837D-608150DA7CCC}" presName="sp" presStyleCnt="0"/>
      <dgm:spPr/>
    </dgm:pt>
    <dgm:pt modelId="{1FD937CD-CE8F-4D56-92FA-F88C49A10A2F}" type="pres">
      <dgm:prSet presAssocID="{00A47893-CCB6-4AD7-8A6D-AEB30F64ABA8}" presName="linNode" presStyleCnt="0"/>
      <dgm:spPr/>
    </dgm:pt>
    <dgm:pt modelId="{D978A7BB-F30F-48B4-98DB-68AC37A7D7A2}" type="pres">
      <dgm:prSet presAssocID="{00A47893-CCB6-4AD7-8A6D-AEB30F64ABA8}" presName="parentText" presStyleLbl="node1" presStyleIdx="3" presStyleCnt="6">
        <dgm:presLayoutVars>
          <dgm:chMax val="1"/>
          <dgm:bulletEnabled val="1"/>
        </dgm:presLayoutVars>
      </dgm:prSet>
      <dgm:spPr/>
    </dgm:pt>
    <dgm:pt modelId="{329C3386-C691-4ED8-BBF3-F6F9F45D2F39}" type="pres">
      <dgm:prSet presAssocID="{00A47893-CCB6-4AD7-8A6D-AEB30F64ABA8}" presName="descendantText" presStyleLbl="alignAccFollowNode1" presStyleIdx="3" presStyleCnt="6">
        <dgm:presLayoutVars>
          <dgm:bulletEnabled val="1"/>
        </dgm:presLayoutVars>
      </dgm:prSet>
      <dgm:spPr/>
    </dgm:pt>
    <dgm:pt modelId="{C298CE23-3DB2-4301-8D5D-D2A6F0CF01C0}" type="pres">
      <dgm:prSet presAssocID="{FABA4AC4-88B0-47CA-B255-05EBBB9AFF09}" presName="sp" presStyleCnt="0"/>
      <dgm:spPr/>
    </dgm:pt>
    <dgm:pt modelId="{51594B6C-4194-4053-85D8-9E75D8082FE1}" type="pres">
      <dgm:prSet presAssocID="{8D464622-1D3D-4158-9F62-A477BDD5D740}" presName="linNode" presStyleCnt="0"/>
      <dgm:spPr/>
    </dgm:pt>
    <dgm:pt modelId="{D9B3C9B2-92AC-4BAB-8D81-B238C7ED829B}" type="pres">
      <dgm:prSet presAssocID="{8D464622-1D3D-4158-9F62-A477BDD5D740}" presName="parentText" presStyleLbl="node1" presStyleIdx="4" presStyleCnt="6">
        <dgm:presLayoutVars>
          <dgm:chMax val="1"/>
          <dgm:bulletEnabled val="1"/>
        </dgm:presLayoutVars>
      </dgm:prSet>
      <dgm:spPr/>
    </dgm:pt>
    <dgm:pt modelId="{87EA815C-5B37-404D-BA54-34A87E9DFC17}" type="pres">
      <dgm:prSet presAssocID="{8D464622-1D3D-4158-9F62-A477BDD5D740}" presName="descendantText" presStyleLbl="alignAccFollowNode1" presStyleIdx="4" presStyleCnt="6">
        <dgm:presLayoutVars>
          <dgm:bulletEnabled val="1"/>
        </dgm:presLayoutVars>
      </dgm:prSet>
      <dgm:spPr/>
    </dgm:pt>
    <dgm:pt modelId="{A1262DAE-C6FB-4C93-9FA7-DC4346C01033}" type="pres">
      <dgm:prSet presAssocID="{86A83B53-6EF6-44D8-B999-6EB26D931B21}" presName="sp" presStyleCnt="0"/>
      <dgm:spPr/>
    </dgm:pt>
    <dgm:pt modelId="{09DE1342-88BA-4F63-9BF8-64A9B0473611}" type="pres">
      <dgm:prSet presAssocID="{F6000CB5-F9CC-4D99-B214-AE370A48016E}" presName="linNode" presStyleCnt="0"/>
      <dgm:spPr/>
    </dgm:pt>
    <dgm:pt modelId="{2D06C800-DA1A-485E-B36A-AFA222F7FB42}" type="pres">
      <dgm:prSet presAssocID="{F6000CB5-F9CC-4D99-B214-AE370A48016E}" presName="parentText" presStyleLbl="node1" presStyleIdx="5" presStyleCnt="6" custLinFactNeighborX="-781" custLinFactNeighborY="2291">
        <dgm:presLayoutVars>
          <dgm:chMax val="1"/>
          <dgm:bulletEnabled val="1"/>
        </dgm:presLayoutVars>
      </dgm:prSet>
      <dgm:spPr/>
    </dgm:pt>
    <dgm:pt modelId="{170C6142-2CB0-40F6-B1CE-735ECC46AF02}" type="pres">
      <dgm:prSet presAssocID="{F6000CB5-F9CC-4D99-B214-AE370A48016E}" presName="descendantText" presStyleLbl="alignAccFollowNode1" presStyleIdx="5" presStyleCnt="6">
        <dgm:presLayoutVars>
          <dgm:bulletEnabled val="1"/>
        </dgm:presLayoutVars>
      </dgm:prSet>
      <dgm:spPr/>
    </dgm:pt>
  </dgm:ptLst>
  <dgm:cxnLst>
    <dgm:cxn modelId="{5D59D203-FF25-4A73-AEE7-8815F68694E0}" srcId="{6CE86D46-0D9E-47BD-B419-E8327EE7BF6B}" destId="{00A47893-CCB6-4AD7-8A6D-AEB30F64ABA8}" srcOrd="3" destOrd="0" parTransId="{CEB84493-9FCD-4900-B8EA-39C57F30C86A}" sibTransId="{FABA4AC4-88B0-47CA-B255-05EBBB9AFF09}"/>
    <dgm:cxn modelId="{6CF27F11-FEB5-4520-9392-5A1955C54F55}" type="presOf" srcId="{8D464622-1D3D-4158-9F62-A477BDD5D740}" destId="{D9B3C9B2-92AC-4BAB-8D81-B238C7ED829B}" srcOrd="0" destOrd="0" presId="urn:microsoft.com/office/officeart/2005/8/layout/vList5"/>
    <dgm:cxn modelId="{DF8E151E-4859-45CE-9F44-864D77299011}" type="presOf" srcId="{29B1358C-32E9-4385-9DBB-2EFAEF2FB279}" destId="{C8BD1D61-576F-4F07-B057-1BE528F8327D}" srcOrd="0" destOrd="0" presId="urn:microsoft.com/office/officeart/2005/8/layout/vList5"/>
    <dgm:cxn modelId="{80E2FA21-3627-44D5-AD69-B68C1AEEADBA}" srcId="{6CE86D46-0D9E-47BD-B419-E8327EE7BF6B}" destId="{4B3757BE-74D0-44FD-9650-5FE093BB5563}" srcOrd="0" destOrd="0" parTransId="{3C721B8A-F521-4102-97FC-BC7D78385EBA}" sibTransId="{9D83551F-28DA-48A1-BD1D-293C24A55BC8}"/>
    <dgm:cxn modelId="{0EEE9436-CCE5-4207-91CD-4EA5940A6059}" srcId="{FC654BC5-EF9C-4283-9F3C-33CCD4C19F03}" destId="{29B1358C-32E9-4385-9DBB-2EFAEF2FB279}" srcOrd="0" destOrd="0" parTransId="{69C865B0-BBFD-4D13-BD28-DFBF2CD312D3}" sibTransId="{FE5046E7-2001-465A-B83E-6CF55F902A40}"/>
    <dgm:cxn modelId="{12B2DD3E-53C3-42A3-8F22-CAD3E129CEEF}" srcId="{6CE86D46-0D9E-47BD-B419-E8327EE7BF6B}" destId="{F6000CB5-F9CC-4D99-B214-AE370A48016E}" srcOrd="5" destOrd="0" parTransId="{85B4BF1C-C2C8-4405-AC28-64FD53A1C5D2}" sibTransId="{6C17716A-A825-494A-81C5-BE00C9197348}"/>
    <dgm:cxn modelId="{C1C1A35E-628B-476A-A7DD-7D33183A5F96}" srcId="{F6000CB5-F9CC-4D99-B214-AE370A48016E}" destId="{E523DCBB-BF85-43E8-AA78-BF0A941239EA}" srcOrd="0" destOrd="0" parTransId="{12E82A60-7016-48F7-95CD-85DA9A15E06F}" sibTransId="{A515ED88-37EB-432D-A4E0-F3AFF035B91E}"/>
    <dgm:cxn modelId="{635C5969-CFE7-4940-9F90-D1FA2D24F592}" srcId="{6CE86D46-0D9E-47BD-B419-E8327EE7BF6B}" destId="{8D464622-1D3D-4158-9F62-A477BDD5D740}" srcOrd="4" destOrd="0" parTransId="{BF0F3A5B-E985-4B34-9CB9-04A7C5AD7CCD}" sibTransId="{86A83B53-6EF6-44D8-B999-6EB26D931B21}"/>
    <dgm:cxn modelId="{B7D5C552-7749-4CF1-9EB5-CABD9D0055A7}" type="presOf" srcId="{E0F6E4DA-EB8A-4563-A4D7-5C48960260CF}" destId="{228E8AFE-0022-4AE7-88FB-C0AD99F5E045}" srcOrd="0" destOrd="0" presId="urn:microsoft.com/office/officeart/2005/8/layout/vList5"/>
    <dgm:cxn modelId="{3395DC7C-FB32-4C44-BD16-57E1D4394305}" type="presOf" srcId="{DF509254-BB04-4121-A0B2-31878BEBC72E}" destId="{61799EBF-6948-4294-A572-84A68583C4F0}" srcOrd="0" destOrd="0" presId="urn:microsoft.com/office/officeart/2005/8/layout/vList5"/>
    <dgm:cxn modelId="{13ABAE8C-1A00-4B8E-80D0-B7E9B8E1E955}" type="presOf" srcId="{00A47893-CCB6-4AD7-8A6D-AEB30F64ABA8}" destId="{D978A7BB-F30F-48B4-98DB-68AC37A7D7A2}" srcOrd="0" destOrd="0" presId="urn:microsoft.com/office/officeart/2005/8/layout/vList5"/>
    <dgm:cxn modelId="{1C5D718D-F5CF-4774-91C7-7F200BB45FD2}" srcId="{8D464622-1D3D-4158-9F62-A477BDD5D740}" destId="{04E9C5DB-6141-428D-8076-0BA59F196FEC}" srcOrd="0" destOrd="0" parTransId="{0D40719F-BD18-4B9A-A94F-E532628B9B4A}" sibTransId="{056088B9-38D5-4D08-96FF-6D6A77221250}"/>
    <dgm:cxn modelId="{7060028E-3986-4BF0-A3FE-82F5B470E2DF}" type="presOf" srcId="{CB870CAA-B687-4F73-8120-75EC28496D01}" destId="{CA76658E-DFE2-495E-9134-903FF1C6024C}" srcOrd="0" destOrd="0" presId="urn:microsoft.com/office/officeart/2005/8/layout/vList5"/>
    <dgm:cxn modelId="{F694E2A0-FCA3-4673-8672-974F5ACE3AD9}" srcId="{DF509254-BB04-4121-A0B2-31878BEBC72E}" destId="{CB870CAA-B687-4F73-8120-75EC28496D01}" srcOrd="0" destOrd="0" parTransId="{4C2030D6-2B3F-4F0B-81BC-453CCA9840FF}" sibTransId="{1AF7A8BB-19AA-433B-8196-42D2D8F7E2FE}"/>
    <dgm:cxn modelId="{AE61EBA1-3B63-423A-8C39-1F344964FDB5}" srcId="{4B3757BE-74D0-44FD-9650-5FE093BB5563}" destId="{E0F6E4DA-EB8A-4563-A4D7-5C48960260CF}" srcOrd="0" destOrd="0" parTransId="{4B761082-8486-4FB1-A4A3-C4B29A87FA86}" sibTransId="{1F3DE782-1BE7-408B-942A-642F35C6C8C5}"/>
    <dgm:cxn modelId="{939C65A5-1A54-4E54-A58C-8C5194B4514A}" type="presOf" srcId="{6CE86D46-0D9E-47BD-B419-E8327EE7BF6B}" destId="{60E009AE-8935-44BE-AF61-BBEA6C7B4FB3}" srcOrd="0" destOrd="0" presId="urn:microsoft.com/office/officeart/2005/8/layout/vList5"/>
    <dgm:cxn modelId="{1F9F98C4-DAF9-4A1C-AC3B-2E405B7D9B95}" srcId="{6CE86D46-0D9E-47BD-B419-E8327EE7BF6B}" destId="{FC654BC5-EF9C-4283-9F3C-33CCD4C19F03}" srcOrd="1" destOrd="0" parTransId="{8EA84EE8-1D77-4A88-9268-482931E3B31A}" sibTransId="{B1EECCDF-D090-42E9-8D8E-CFE396FF0195}"/>
    <dgm:cxn modelId="{1A2D5DC5-8C64-41D6-9512-9B2AFEEF251D}" type="presOf" srcId="{E523DCBB-BF85-43E8-AA78-BF0A941239EA}" destId="{170C6142-2CB0-40F6-B1CE-735ECC46AF02}" srcOrd="0" destOrd="0" presId="urn:microsoft.com/office/officeart/2005/8/layout/vList5"/>
    <dgm:cxn modelId="{92E119C7-EAA9-4043-AED7-25F443B8B2FA}" type="presOf" srcId="{FC654BC5-EF9C-4283-9F3C-33CCD4C19F03}" destId="{1AD8579A-99BD-4172-A25B-0DFEF5F12522}" srcOrd="0" destOrd="0" presId="urn:microsoft.com/office/officeart/2005/8/layout/vList5"/>
    <dgm:cxn modelId="{CE2696C7-29E6-40A7-9170-3A044E916F04}" srcId="{6CE86D46-0D9E-47BD-B419-E8327EE7BF6B}" destId="{DF509254-BB04-4121-A0B2-31878BEBC72E}" srcOrd="2" destOrd="0" parTransId="{12189889-87AB-403D-B417-4D711123735E}" sibTransId="{A0E01FD0-77CC-425F-837D-608150DA7CCC}"/>
    <dgm:cxn modelId="{774938CF-D4F6-4D70-8F1F-A9A12183D00C}" type="presOf" srcId="{F6000CB5-F9CC-4D99-B214-AE370A48016E}" destId="{2D06C800-DA1A-485E-B36A-AFA222F7FB42}" srcOrd="0" destOrd="0" presId="urn:microsoft.com/office/officeart/2005/8/layout/vList5"/>
    <dgm:cxn modelId="{B027B8CF-908B-4DF1-B8FD-ACAE1019C50E}" type="presOf" srcId="{EB019222-5765-4D52-B076-A6312783F7FC}" destId="{329C3386-C691-4ED8-BBF3-F6F9F45D2F39}" srcOrd="0" destOrd="0" presId="urn:microsoft.com/office/officeart/2005/8/layout/vList5"/>
    <dgm:cxn modelId="{3F0E21D8-0919-416B-B60A-32613CEACBAB}" type="presOf" srcId="{4B3757BE-74D0-44FD-9650-5FE093BB5563}" destId="{7E1FCF10-6464-4AE8-A62E-5766E3B6B590}" srcOrd="0" destOrd="0" presId="urn:microsoft.com/office/officeart/2005/8/layout/vList5"/>
    <dgm:cxn modelId="{035347EF-BEC3-4701-910C-1AEC8E94A2C8}" type="presOf" srcId="{04E9C5DB-6141-428D-8076-0BA59F196FEC}" destId="{87EA815C-5B37-404D-BA54-34A87E9DFC17}" srcOrd="0" destOrd="0" presId="urn:microsoft.com/office/officeart/2005/8/layout/vList5"/>
    <dgm:cxn modelId="{967766FA-B09E-4D75-A6C4-1003A7F914D1}" srcId="{00A47893-CCB6-4AD7-8A6D-AEB30F64ABA8}" destId="{EB019222-5765-4D52-B076-A6312783F7FC}" srcOrd="0" destOrd="0" parTransId="{871F23FB-4C06-4B0A-A0B4-DD6B803FB16C}" sibTransId="{43F60E89-ABD4-435A-B2EF-DD0478BC0616}"/>
    <dgm:cxn modelId="{DA9E0FB2-9B8E-45AB-B081-1C20B9272850}" type="presParOf" srcId="{60E009AE-8935-44BE-AF61-BBEA6C7B4FB3}" destId="{DCED4253-4B99-4FFE-9EB2-9C063847E9A4}" srcOrd="0" destOrd="0" presId="urn:microsoft.com/office/officeart/2005/8/layout/vList5"/>
    <dgm:cxn modelId="{220C683C-77EE-4B2F-99CD-4C7ECC1ECEB3}" type="presParOf" srcId="{DCED4253-4B99-4FFE-9EB2-9C063847E9A4}" destId="{7E1FCF10-6464-4AE8-A62E-5766E3B6B590}" srcOrd="0" destOrd="0" presId="urn:microsoft.com/office/officeart/2005/8/layout/vList5"/>
    <dgm:cxn modelId="{868E5ECE-BB7C-4923-A20F-73FE92D16577}" type="presParOf" srcId="{DCED4253-4B99-4FFE-9EB2-9C063847E9A4}" destId="{228E8AFE-0022-4AE7-88FB-C0AD99F5E045}" srcOrd="1" destOrd="0" presId="urn:microsoft.com/office/officeart/2005/8/layout/vList5"/>
    <dgm:cxn modelId="{E0D52D30-A7B3-4B3A-9A9C-E9F626E19ECE}" type="presParOf" srcId="{60E009AE-8935-44BE-AF61-BBEA6C7B4FB3}" destId="{2CB57994-58D5-4EF9-A0C3-70962704E1FC}" srcOrd="1" destOrd="0" presId="urn:microsoft.com/office/officeart/2005/8/layout/vList5"/>
    <dgm:cxn modelId="{4ACB88FF-B75A-400F-A249-D3FC5E8B602E}" type="presParOf" srcId="{60E009AE-8935-44BE-AF61-BBEA6C7B4FB3}" destId="{07AD3595-FA99-490B-A227-76E9491F48AA}" srcOrd="2" destOrd="0" presId="urn:microsoft.com/office/officeart/2005/8/layout/vList5"/>
    <dgm:cxn modelId="{76DB0D30-A15A-4C7A-9A69-9D36A3337A75}" type="presParOf" srcId="{07AD3595-FA99-490B-A227-76E9491F48AA}" destId="{1AD8579A-99BD-4172-A25B-0DFEF5F12522}" srcOrd="0" destOrd="0" presId="urn:microsoft.com/office/officeart/2005/8/layout/vList5"/>
    <dgm:cxn modelId="{776305A0-AC2C-4EE2-93C9-19F4AEC80828}" type="presParOf" srcId="{07AD3595-FA99-490B-A227-76E9491F48AA}" destId="{C8BD1D61-576F-4F07-B057-1BE528F8327D}" srcOrd="1" destOrd="0" presId="urn:microsoft.com/office/officeart/2005/8/layout/vList5"/>
    <dgm:cxn modelId="{3212E791-F004-4B13-B16F-EB5242E0BE02}" type="presParOf" srcId="{60E009AE-8935-44BE-AF61-BBEA6C7B4FB3}" destId="{41445F43-740C-45CA-8D32-BEFB4C4E32F3}" srcOrd="3" destOrd="0" presId="urn:microsoft.com/office/officeart/2005/8/layout/vList5"/>
    <dgm:cxn modelId="{6664F121-DC4A-40A0-A52E-866FE0DF6AEF}" type="presParOf" srcId="{60E009AE-8935-44BE-AF61-BBEA6C7B4FB3}" destId="{39EB45C6-742E-417A-8BD7-059CD474B445}" srcOrd="4" destOrd="0" presId="urn:microsoft.com/office/officeart/2005/8/layout/vList5"/>
    <dgm:cxn modelId="{31E2587E-9DD3-4EB8-851E-400E3FA476AF}" type="presParOf" srcId="{39EB45C6-742E-417A-8BD7-059CD474B445}" destId="{61799EBF-6948-4294-A572-84A68583C4F0}" srcOrd="0" destOrd="0" presId="urn:microsoft.com/office/officeart/2005/8/layout/vList5"/>
    <dgm:cxn modelId="{A47E3B49-2FB4-47EE-A322-A1DF7DC5837A}" type="presParOf" srcId="{39EB45C6-742E-417A-8BD7-059CD474B445}" destId="{CA76658E-DFE2-495E-9134-903FF1C6024C}" srcOrd="1" destOrd="0" presId="urn:microsoft.com/office/officeart/2005/8/layout/vList5"/>
    <dgm:cxn modelId="{8C60DEE3-C1AB-499E-A381-2066437B9E8C}" type="presParOf" srcId="{60E009AE-8935-44BE-AF61-BBEA6C7B4FB3}" destId="{02F4C60D-5D76-4460-A3D4-CC7D6134AACE}" srcOrd="5" destOrd="0" presId="urn:microsoft.com/office/officeart/2005/8/layout/vList5"/>
    <dgm:cxn modelId="{0912F4FE-B624-4E2F-A378-937EDFDAA8EA}" type="presParOf" srcId="{60E009AE-8935-44BE-AF61-BBEA6C7B4FB3}" destId="{1FD937CD-CE8F-4D56-92FA-F88C49A10A2F}" srcOrd="6" destOrd="0" presId="urn:microsoft.com/office/officeart/2005/8/layout/vList5"/>
    <dgm:cxn modelId="{F613B2AF-0179-4C52-A1C7-CD498741535D}" type="presParOf" srcId="{1FD937CD-CE8F-4D56-92FA-F88C49A10A2F}" destId="{D978A7BB-F30F-48B4-98DB-68AC37A7D7A2}" srcOrd="0" destOrd="0" presId="urn:microsoft.com/office/officeart/2005/8/layout/vList5"/>
    <dgm:cxn modelId="{3EF9642B-336C-417F-A457-C66A64299CEE}" type="presParOf" srcId="{1FD937CD-CE8F-4D56-92FA-F88C49A10A2F}" destId="{329C3386-C691-4ED8-BBF3-F6F9F45D2F39}" srcOrd="1" destOrd="0" presId="urn:microsoft.com/office/officeart/2005/8/layout/vList5"/>
    <dgm:cxn modelId="{EF0EC934-9179-45A2-9BC9-3C86951E8A37}" type="presParOf" srcId="{60E009AE-8935-44BE-AF61-BBEA6C7B4FB3}" destId="{C298CE23-3DB2-4301-8D5D-D2A6F0CF01C0}" srcOrd="7" destOrd="0" presId="urn:microsoft.com/office/officeart/2005/8/layout/vList5"/>
    <dgm:cxn modelId="{2671A67F-D49C-4E6B-B94F-38FDFD114818}" type="presParOf" srcId="{60E009AE-8935-44BE-AF61-BBEA6C7B4FB3}" destId="{51594B6C-4194-4053-85D8-9E75D8082FE1}" srcOrd="8" destOrd="0" presId="urn:microsoft.com/office/officeart/2005/8/layout/vList5"/>
    <dgm:cxn modelId="{0D558272-D515-4EA0-9DD8-DE0D3F5763B4}" type="presParOf" srcId="{51594B6C-4194-4053-85D8-9E75D8082FE1}" destId="{D9B3C9B2-92AC-4BAB-8D81-B238C7ED829B}" srcOrd="0" destOrd="0" presId="urn:microsoft.com/office/officeart/2005/8/layout/vList5"/>
    <dgm:cxn modelId="{6254A1FA-5CE9-4B59-B3F9-361C61481F38}" type="presParOf" srcId="{51594B6C-4194-4053-85D8-9E75D8082FE1}" destId="{87EA815C-5B37-404D-BA54-34A87E9DFC17}" srcOrd="1" destOrd="0" presId="urn:microsoft.com/office/officeart/2005/8/layout/vList5"/>
    <dgm:cxn modelId="{383DEDEE-8AA5-418C-A04C-6FDA6622944D}" type="presParOf" srcId="{60E009AE-8935-44BE-AF61-BBEA6C7B4FB3}" destId="{A1262DAE-C6FB-4C93-9FA7-DC4346C01033}" srcOrd="9" destOrd="0" presId="urn:microsoft.com/office/officeart/2005/8/layout/vList5"/>
    <dgm:cxn modelId="{FC0D90A4-3D69-4161-B195-E2B5154F5E14}" type="presParOf" srcId="{60E009AE-8935-44BE-AF61-BBEA6C7B4FB3}" destId="{09DE1342-88BA-4F63-9BF8-64A9B0473611}" srcOrd="10" destOrd="0" presId="urn:microsoft.com/office/officeart/2005/8/layout/vList5"/>
    <dgm:cxn modelId="{3C80EFF7-D98D-43BB-AC8B-3F0CADDF7130}" type="presParOf" srcId="{09DE1342-88BA-4F63-9BF8-64A9B0473611}" destId="{2D06C800-DA1A-485E-B36A-AFA222F7FB42}" srcOrd="0" destOrd="0" presId="urn:microsoft.com/office/officeart/2005/8/layout/vList5"/>
    <dgm:cxn modelId="{435BD5C1-1560-4C5C-96D9-1A33FD26BF23}" type="presParOf" srcId="{09DE1342-88BA-4F63-9BF8-64A9B0473611}" destId="{170C6142-2CB0-40F6-B1CE-735ECC46AF02}"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CE86D46-0D9E-47BD-B419-E8327EE7BF6B}"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AD16E3CF-DCB4-4DFF-8A87-9891304A6F5C}">
      <dgm:prSet custT="1"/>
      <dgm:spPr>
        <a:solidFill>
          <a:schemeClr val="accent1">
            <a:lumMod val="75000"/>
          </a:schemeClr>
        </a:solidFill>
      </dgm:spPr>
      <dgm:t>
        <a:bodyPr/>
        <a:lstStyle/>
        <a:p>
          <a:pPr algn="l">
            <a:buFont typeface="+mj-lt"/>
            <a:buAutoNum type="arabicPeriod"/>
          </a:pPr>
          <a:r>
            <a:rPr lang="en-US" sz="800" dirty="0"/>
            <a:t>28. Will we be required to provide company patrol vehicles, please clarify as we note on page Exhibit am Attachment 1 under A. Limited Scope of work or Tasks, guard are required to possess a Valid Driver License? </a:t>
          </a:r>
        </a:p>
      </dgm:t>
    </dgm:pt>
    <dgm:pt modelId="{42C58C19-8380-4ACE-84C5-B519081B978B}" type="sibTrans" cxnId="{9DFA806E-6716-49CC-B687-36823B3D98D1}">
      <dgm:prSet/>
      <dgm:spPr/>
      <dgm:t>
        <a:bodyPr/>
        <a:lstStyle/>
        <a:p>
          <a:endParaRPr lang="en-US" sz="2400"/>
        </a:p>
      </dgm:t>
    </dgm:pt>
    <dgm:pt modelId="{EF2C1BA9-9143-409F-99F1-8563D86D02B1}" type="parTrans" cxnId="{9DFA806E-6716-49CC-B687-36823B3D98D1}">
      <dgm:prSet/>
      <dgm:spPr/>
      <dgm:t>
        <a:bodyPr/>
        <a:lstStyle/>
        <a:p>
          <a:endParaRPr lang="en-US" sz="2400"/>
        </a:p>
      </dgm:t>
    </dgm:pt>
    <dgm:pt modelId="{B26EB620-A1BD-4E1A-8092-40DCF0C4D7F6}">
      <dgm:prSet custT="1"/>
      <dgm:spPr>
        <a:solidFill>
          <a:schemeClr val="bg2">
            <a:lumMod val="90000"/>
            <a:alpha val="90000"/>
          </a:schemeClr>
        </a:solidFill>
      </dgm:spPr>
      <dgm:t>
        <a:bodyPr/>
        <a:lstStyle/>
        <a:p>
          <a:pPr>
            <a:buFont typeface="+mj-lt"/>
            <a:buAutoNum type="alphaLcPeriod"/>
          </a:pPr>
          <a:r>
            <a:rPr lang="en-US" sz="1050" dirty="0"/>
            <a:t>No vehicle is required, but all guards are required to possess a Valid CA Driver’s License for identification purposes and as they may drive to/from work. </a:t>
          </a:r>
        </a:p>
      </dgm:t>
    </dgm:pt>
    <dgm:pt modelId="{2687F0A0-A061-4075-B814-DD1F5C5CDCFB}" type="sibTrans" cxnId="{490A6729-D742-496F-B0EE-C33C7777BFE6}">
      <dgm:prSet/>
      <dgm:spPr/>
      <dgm:t>
        <a:bodyPr/>
        <a:lstStyle/>
        <a:p>
          <a:endParaRPr lang="en-US" sz="2400"/>
        </a:p>
      </dgm:t>
    </dgm:pt>
    <dgm:pt modelId="{F56527B0-E852-43C2-816D-E81112DC0DD1}" type="parTrans" cxnId="{490A6729-D742-496F-B0EE-C33C7777BFE6}">
      <dgm:prSet/>
      <dgm:spPr/>
      <dgm:t>
        <a:bodyPr/>
        <a:lstStyle/>
        <a:p>
          <a:endParaRPr lang="en-US" sz="2400"/>
        </a:p>
      </dgm:t>
    </dgm:pt>
    <dgm:pt modelId="{6C6D7542-4227-4934-A72E-D6088F3D3740}">
      <dgm:prSet custT="1"/>
      <dgm:spPr>
        <a:solidFill>
          <a:srgbClr val="00B0F0"/>
        </a:solidFill>
      </dgm:spPr>
      <dgm:t>
        <a:bodyPr/>
        <a:lstStyle/>
        <a:p>
          <a:pPr algn="l">
            <a:buFont typeface="+mj-lt"/>
            <a:buAutoNum type="arabicPeriod"/>
          </a:pPr>
          <a:r>
            <a:rPr lang="en-US" sz="800" dirty="0"/>
            <a:t>29. Will the contractors have a secure location to be able to have guard’s equipment such as cellphone and radios to be charged and or stored, if needed? 	</a:t>
          </a:r>
        </a:p>
      </dgm:t>
    </dgm:pt>
    <dgm:pt modelId="{1739030A-2545-4618-B733-224DDDB5E4CE}" type="sibTrans" cxnId="{9E08A10B-077E-4A63-BDA6-BA4A824CFDB7}">
      <dgm:prSet/>
      <dgm:spPr/>
      <dgm:t>
        <a:bodyPr/>
        <a:lstStyle/>
        <a:p>
          <a:endParaRPr lang="en-US" sz="2400"/>
        </a:p>
      </dgm:t>
    </dgm:pt>
    <dgm:pt modelId="{598EE296-E294-41EB-84AD-E3CBEB502E35}" type="parTrans" cxnId="{9E08A10B-077E-4A63-BDA6-BA4A824CFDB7}">
      <dgm:prSet/>
      <dgm:spPr/>
      <dgm:t>
        <a:bodyPr/>
        <a:lstStyle/>
        <a:p>
          <a:endParaRPr lang="en-US" sz="2400"/>
        </a:p>
      </dgm:t>
    </dgm:pt>
    <dgm:pt modelId="{F0676D1D-4C56-460F-B9E7-73F7B167C7E3}">
      <dgm:prSet custT="1"/>
      <dgm:spPr>
        <a:solidFill>
          <a:schemeClr val="accent4">
            <a:lumMod val="20000"/>
            <a:lumOff val="80000"/>
            <a:alpha val="90000"/>
          </a:schemeClr>
        </a:solidFill>
      </dgm:spPr>
      <dgm:t>
        <a:bodyPr/>
        <a:lstStyle/>
        <a:p>
          <a:pPr>
            <a:buFont typeface="+mj-lt"/>
            <a:buAutoNum type="alphaLcPeriod"/>
          </a:pPr>
          <a:r>
            <a:rPr lang="en-US" sz="1050" dirty="0"/>
            <a:t>Yes. </a:t>
          </a:r>
        </a:p>
      </dgm:t>
    </dgm:pt>
    <dgm:pt modelId="{BDB8CD05-4609-461B-8619-0400767FCBB9}" type="sibTrans" cxnId="{29CAB331-654C-4D41-B6DC-4278CF22D1E0}">
      <dgm:prSet/>
      <dgm:spPr/>
      <dgm:t>
        <a:bodyPr/>
        <a:lstStyle/>
        <a:p>
          <a:endParaRPr lang="en-US" sz="2400"/>
        </a:p>
      </dgm:t>
    </dgm:pt>
    <dgm:pt modelId="{69D2EE0F-D62D-438A-9C42-871FAC7019AD}" type="parTrans" cxnId="{29CAB331-654C-4D41-B6DC-4278CF22D1E0}">
      <dgm:prSet/>
      <dgm:spPr/>
      <dgm:t>
        <a:bodyPr/>
        <a:lstStyle/>
        <a:p>
          <a:endParaRPr lang="en-US" sz="2400"/>
        </a:p>
      </dgm:t>
    </dgm:pt>
    <dgm:pt modelId="{29A05D6F-9C2B-49D0-ACFE-CDB5E0C680B0}">
      <dgm:prSet custT="1"/>
      <dgm:spPr>
        <a:solidFill>
          <a:schemeClr val="accent1">
            <a:lumMod val="75000"/>
          </a:schemeClr>
        </a:solidFill>
      </dgm:spPr>
      <dgm:t>
        <a:bodyPr/>
        <a:lstStyle/>
        <a:p>
          <a:pPr algn="l">
            <a:buFont typeface="+mj-lt"/>
            <a:buAutoNum type="arabicPeriod"/>
          </a:pPr>
          <a:r>
            <a:rPr lang="en-US" sz="800" dirty="0"/>
            <a:t>30. Will parking be provided to the guards working at each location? 	</a:t>
          </a:r>
        </a:p>
      </dgm:t>
    </dgm:pt>
    <dgm:pt modelId="{9AE915FA-5A1A-415F-9998-85A4E690077F}" type="sibTrans" cxnId="{F0A6A704-CC04-4086-86D9-415DCE8E9647}">
      <dgm:prSet/>
      <dgm:spPr/>
      <dgm:t>
        <a:bodyPr/>
        <a:lstStyle/>
        <a:p>
          <a:endParaRPr lang="en-US" sz="2400"/>
        </a:p>
      </dgm:t>
    </dgm:pt>
    <dgm:pt modelId="{9BC211A3-F606-4DC7-B1EE-EEFF9F6805DC}" type="parTrans" cxnId="{F0A6A704-CC04-4086-86D9-415DCE8E9647}">
      <dgm:prSet/>
      <dgm:spPr/>
      <dgm:t>
        <a:bodyPr/>
        <a:lstStyle/>
        <a:p>
          <a:endParaRPr lang="en-US" sz="2400"/>
        </a:p>
      </dgm:t>
    </dgm:pt>
    <dgm:pt modelId="{99100EFE-87F6-4D19-BAF0-CB332DDC56B4}">
      <dgm:prSet custT="1"/>
      <dgm:spPr>
        <a:solidFill>
          <a:schemeClr val="bg2">
            <a:lumMod val="90000"/>
            <a:alpha val="90000"/>
          </a:schemeClr>
        </a:solidFill>
      </dgm:spPr>
      <dgm:t>
        <a:bodyPr/>
        <a:lstStyle/>
        <a:p>
          <a:pPr>
            <a:buFont typeface="+mj-lt"/>
            <a:buAutoNum type="alphaLcPeriod"/>
          </a:pPr>
          <a:r>
            <a:rPr lang="en-US" sz="1050"/>
            <a:t>See question 16 above. </a:t>
          </a:r>
        </a:p>
      </dgm:t>
    </dgm:pt>
    <dgm:pt modelId="{0747AF65-9BB7-41D1-BC00-4E8A6AE7F5A5}" type="sibTrans" cxnId="{1539F8B8-C588-4E18-8278-E7C00A83CB2D}">
      <dgm:prSet/>
      <dgm:spPr/>
      <dgm:t>
        <a:bodyPr/>
        <a:lstStyle/>
        <a:p>
          <a:endParaRPr lang="en-US" sz="2400"/>
        </a:p>
      </dgm:t>
    </dgm:pt>
    <dgm:pt modelId="{3DECB541-E36A-4328-8430-7E1550088FAA}" type="parTrans" cxnId="{1539F8B8-C588-4E18-8278-E7C00A83CB2D}">
      <dgm:prSet/>
      <dgm:spPr/>
      <dgm:t>
        <a:bodyPr/>
        <a:lstStyle/>
        <a:p>
          <a:endParaRPr lang="en-US" sz="2400"/>
        </a:p>
      </dgm:t>
    </dgm:pt>
    <dgm:pt modelId="{6EA285B8-4660-42D8-B3EB-FFF146ACBDBD}">
      <dgm:prSet custT="1"/>
      <dgm:spPr>
        <a:solidFill>
          <a:srgbClr val="00B0F0"/>
        </a:solidFill>
      </dgm:spPr>
      <dgm:t>
        <a:bodyPr/>
        <a:lstStyle/>
        <a:p>
          <a:pPr algn="l">
            <a:buFont typeface="+mj-lt"/>
            <a:buAutoNum type="arabicPeriod"/>
          </a:pPr>
          <a:r>
            <a:rPr lang="en-US" sz="800" dirty="0"/>
            <a:t>31. While preparing our response to the RFP, we’ve found it challenging to adequately elaborate on our experience, qualifications, and approach within the specified 2-3 page limit per section. This constraint limits our ability to comprehensively describe how we will proceed and schedule our security team to meet your needs effectively. Can the page limit be revised to provide a more detailed and complete response? </a:t>
          </a:r>
        </a:p>
      </dgm:t>
    </dgm:pt>
    <dgm:pt modelId="{47409F18-5E7B-4E90-9265-9987CEFE0BFA}" type="sibTrans" cxnId="{033C2E58-83C4-44F7-9388-FDA129848BB8}">
      <dgm:prSet/>
      <dgm:spPr/>
      <dgm:t>
        <a:bodyPr/>
        <a:lstStyle/>
        <a:p>
          <a:endParaRPr lang="en-US" sz="2400"/>
        </a:p>
      </dgm:t>
    </dgm:pt>
    <dgm:pt modelId="{E539C46A-E1D1-4C92-BF4D-404509CDDE28}" type="parTrans" cxnId="{033C2E58-83C4-44F7-9388-FDA129848BB8}">
      <dgm:prSet/>
      <dgm:spPr/>
      <dgm:t>
        <a:bodyPr/>
        <a:lstStyle/>
        <a:p>
          <a:endParaRPr lang="en-US" sz="2400"/>
        </a:p>
      </dgm:t>
    </dgm:pt>
    <dgm:pt modelId="{968901F8-3A08-41DB-B07D-2FD3FC5E0AC5}">
      <dgm:prSet custT="1"/>
      <dgm:spPr>
        <a:solidFill>
          <a:schemeClr val="accent4">
            <a:lumMod val="20000"/>
            <a:lumOff val="80000"/>
            <a:alpha val="90000"/>
          </a:schemeClr>
        </a:solidFill>
      </dgm:spPr>
      <dgm:t>
        <a:bodyPr/>
        <a:lstStyle/>
        <a:p>
          <a:pPr>
            <a:buFont typeface="+mj-lt"/>
            <a:buAutoNum type="alphaLcPeriod"/>
          </a:pPr>
          <a:r>
            <a:rPr lang="en-US" sz="1050" dirty="0"/>
            <a:t>Yes, this will be allowed but please limit it to no more than five (5) pages. Addendum 1 will be released with this new information. </a:t>
          </a:r>
        </a:p>
      </dgm:t>
    </dgm:pt>
    <dgm:pt modelId="{141A5F5B-C5DE-4399-9D41-0FD5D8EC7CF1}" type="sibTrans" cxnId="{682D8213-B078-404A-964F-300844B8E0B1}">
      <dgm:prSet/>
      <dgm:spPr/>
      <dgm:t>
        <a:bodyPr/>
        <a:lstStyle/>
        <a:p>
          <a:endParaRPr lang="en-US" sz="2400"/>
        </a:p>
      </dgm:t>
    </dgm:pt>
    <dgm:pt modelId="{A84F9E6C-3BD2-4515-B7A3-F8F311EC50EA}" type="parTrans" cxnId="{682D8213-B078-404A-964F-300844B8E0B1}">
      <dgm:prSet/>
      <dgm:spPr/>
      <dgm:t>
        <a:bodyPr/>
        <a:lstStyle/>
        <a:p>
          <a:endParaRPr lang="en-US" sz="2400"/>
        </a:p>
      </dgm:t>
    </dgm:pt>
    <dgm:pt modelId="{240D7F75-4F04-4CD8-8440-063D05AE45C1}">
      <dgm:prSet custT="1"/>
      <dgm:spPr>
        <a:solidFill>
          <a:schemeClr val="accent1">
            <a:lumMod val="75000"/>
          </a:schemeClr>
        </a:solidFill>
      </dgm:spPr>
      <dgm:t>
        <a:bodyPr/>
        <a:lstStyle/>
        <a:p>
          <a:pPr algn="l">
            <a:buFont typeface="+mj-lt"/>
            <a:buAutoNum type="arabicPeriod"/>
          </a:pPr>
          <a:r>
            <a:rPr lang="en-US" sz="800" dirty="0"/>
            <a:t>32. If we have no changes to the Model contract and accept all terms, do we still need to attach the Model contract and all its Exhibits with our proposal. </a:t>
          </a:r>
        </a:p>
      </dgm:t>
    </dgm:pt>
    <dgm:pt modelId="{59993830-5FB7-4C17-A80E-E51962171211}" type="sibTrans" cxnId="{72A2ADDB-676C-41F8-8934-D0AC615617F5}">
      <dgm:prSet/>
      <dgm:spPr/>
      <dgm:t>
        <a:bodyPr/>
        <a:lstStyle/>
        <a:p>
          <a:endParaRPr lang="en-US" sz="2400"/>
        </a:p>
      </dgm:t>
    </dgm:pt>
    <dgm:pt modelId="{73719D07-247D-4B56-886F-3D6A7F0B9E16}" type="parTrans" cxnId="{72A2ADDB-676C-41F8-8934-D0AC615617F5}">
      <dgm:prSet/>
      <dgm:spPr/>
      <dgm:t>
        <a:bodyPr/>
        <a:lstStyle/>
        <a:p>
          <a:endParaRPr lang="en-US" sz="2400"/>
        </a:p>
      </dgm:t>
    </dgm:pt>
    <dgm:pt modelId="{562F157A-476A-4045-B31A-60743E4DD0FC}">
      <dgm:prSet custT="1"/>
      <dgm:spPr>
        <a:solidFill>
          <a:schemeClr val="bg2">
            <a:lumMod val="90000"/>
            <a:alpha val="90000"/>
          </a:schemeClr>
        </a:solidFill>
      </dgm:spPr>
      <dgm:t>
        <a:bodyPr/>
        <a:lstStyle/>
        <a:p>
          <a:pPr>
            <a:buFont typeface="+mj-lt"/>
            <a:buAutoNum type="alphaLcPeriod"/>
          </a:pPr>
          <a:r>
            <a:rPr lang="en-US" sz="1050" dirty="0"/>
            <a:t>Yes, please attach the model contract as acceptance of all terms and exhibits. </a:t>
          </a:r>
        </a:p>
      </dgm:t>
    </dgm:pt>
    <dgm:pt modelId="{26F0591F-8E8E-4AAE-9CC5-41B68E135467}" type="sibTrans" cxnId="{5C562974-3C87-4640-8E18-68648D158C67}">
      <dgm:prSet/>
      <dgm:spPr/>
      <dgm:t>
        <a:bodyPr/>
        <a:lstStyle/>
        <a:p>
          <a:endParaRPr lang="en-US" sz="2400"/>
        </a:p>
      </dgm:t>
    </dgm:pt>
    <dgm:pt modelId="{458DBF3E-5099-49DA-9824-CCD174F7A544}" type="parTrans" cxnId="{5C562974-3C87-4640-8E18-68648D158C67}">
      <dgm:prSet/>
      <dgm:spPr/>
      <dgm:t>
        <a:bodyPr/>
        <a:lstStyle/>
        <a:p>
          <a:endParaRPr lang="en-US" sz="2400"/>
        </a:p>
      </dgm:t>
    </dgm:pt>
    <dgm:pt modelId="{3AF3BA01-1FC4-41D5-B01A-784EBF576F4C}">
      <dgm:prSet custT="1"/>
      <dgm:spPr>
        <a:solidFill>
          <a:srgbClr val="00B0F0"/>
        </a:solidFill>
      </dgm:spPr>
      <dgm:t>
        <a:bodyPr/>
        <a:lstStyle/>
        <a:p>
          <a:pPr algn="l">
            <a:buFont typeface="+mj-lt"/>
            <a:buAutoNum type="arabicPeriod"/>
          </a:pPr>
          <a:r>
            <a:rPr lang="en-US" sz="800" dirty="0"/>
            <a:t>33. Could you verify that the minimum Blended hourly rate of pay to Security guard working on this project ( GC 19134) for 2025 will $28.70 plus CALHR adjustment for 2025? </a:t>
          </a:r>
        </a:p>
      </dgm:t>
    </dgm:pt>
    <dgm:pt modelId="{F920B0D8-58D3-4CAC-8CA4-5D771C9B49D6}" type="sibTrans" cxnId="{C45AA0B9-5BB1-4F59-B74C-6753908D67F4}">
      <dgm:prSet/>
      <dgm:spPr/>
      <dgm:t>
        <a:bodyPr/>
        <a:lstStyle/>
        <a:p>
          <a:endParaRPr lang="en-US" sz="2400"/>
        </a:p>
      </dgm:t>
    </dgm:pt>
    <dgm:pt modelId="{D635351A-14D7-46B1-A9C4-522EAB39E808}" type="parTrans" cxnId="{C45AA0B9-5BB1-4F59-B74C-6753908D67F4}">
      <dgm:prSet/>
      <dgm:spPr/>
      <dgm:t>
        <a:bodyPr/>
        <a:lstStyle/>
        <a:p>
          <a:endParaRPr lang="en-US" sz="2400"/>
        </a:p>
      </dgm:t>
    </dgm:pt>
    <dgm:pt modelId="{9F034B3C-23A9-4574-9848-CA5DB2D9AC8E}">
      <dgm:prSet custT="1"/>
      <dgm:spPr>
        <a:solidFill>
          <a:schemeClr val="accent4">
            <a:lumMod val="20000"/>
            <a:lumOff val="80000"/>
            <a:alpha val="90000"/>
          </a:schemeClr>
        </a:solidFill>
      </dgm:spPr>
      <dgm:t>
        <a:bodyPr/>
        <a:lstStyle/>
        <a:p>
          <a:pPr>
            <a:buFont typeface="+mj-lt"/>
            <a:buAutoNum type="alphaLcPeriod"/>
          </a:pPr>
          <a:r>
            <a:rPr lang="en-US" sz="1050"/>
            <a:t>Yes; however, the pay rate depends on the location. </a:t>
          </a:r>
        </a:p>
      </dgm:t>
    </dgm:pt>
    <dgm:pt modelId="{AFBF3CFE-E4C5-4FA1-A37D-D555A261B8C5}" type="sibTrans" cxnId="{5776171D-1BE5-4E47-91B1-4923940285B6}">
      <dgm:prSet/>
      <dgm:spPr/>
      <dgm:t>
        <a:bodyPr/>
        <a:lstStyle/>
        <a:p>
          <a:endParaRPr lang="en-US" sz="2400"/>
        </a:p>
      </dgm:t>
    </dgm:pt>
    <dgm:pt modelId="{C0DA7ABC-2339-4C73-AD39-9B5274767EA7}" type="parTrans" cxnId="{5776171D-1BE5-4E47-91B1-4923940285B6}">
      <dgm:prSet/>
      <dgm:spPr/>
      <dgm:t>
        <a:bodyPr/>
        <a:lstStyle/>
        <a:p>
          <a:endParaRPr lang="en-US" sz="2400"/>
        </a:p>
      </dgm:t>
    </dgm:pt>
    <dgm:pt modelId="{6A2676ED-D562-4284-84F1-396C1DBD1800}">
      <dgm:prSet custT="1"/>
      <dgm:spPr>
        <a:solidFill>
          <a:schemeClr val="accent1">
            <a:lumMod val="75000"/>
          </a:schemeClr>
        </a:solidFill>
      </dgm:spPr>
      <dgm:t>
        <a:bodyPr/>
        <a:lstStyle/>
        <a:p>
          <a:pPr algn="l">
            <a:buFont typeface="+mj-lt"/>
            <a:buAutoNum type="arabicPeriod"/>
          </a:pPr>
          <a:r>
            <a:rPr lang="en-US" sz="800" dirty="0"/>
            <a:t>34. The Proposal Checklist states that model contract with exhibits is required to be returned with the proposal. Is that correct? I understand some of the documents being returned but on some there aren’t, for instance Exhibit C – General Terms and Conditions. </a:t>
          </a:r>
        </a:p>
      </dgm:t>
    </dgm:pt>
    <dgm:pt modelId="{D31E70F2-8070-41C9-849B-70DE01E16A7C}" type="sibTrans" cxnId="{15530AE9-A3D5-4673-B5FF-EC1116CFE27B}">
      <dgm:prSet/>
      <dgm:spPr/>
      <dgm:t>
        <a:bodyPr/>
        <a:lstStyle/>
        <a:p>
          <a:endParaRPr lang="en-US" sz="2400"/>
        </a:p>
      </dgm:t>
    </dgm:pt>
    <dgm:pt modelId="{A628182D-5F99-4E72-B3F4-B83B51AEB701}" type="parTrans" cxnId="{15530AE9-A3D5-4673-B5FF-EC1116CFE27B}">
      <dgm:prSet/>
      <dgm:spPr/>
      <dgm:t>
        <a:bodyPr/>
        <a:lstStyle/>
        <a:p>
          <a:endParaRPr lang="en-US" sz="2400"/>
        </a:p>
      </dgm:t>
    </dgm:pt>
    <dgm:pt modelId="{CF42836F-D078-43B2-B8B7-70628E775E9F}">
      <dgm:prSet custT="1"/>
      <dgm:spPr>
        <a:solidFill>
          <a:schemeClr val="bg2">
            <a:lumMod val="90000"/>
            <a:alpha val="90000"/>
          </a:schemeClr>
        </a:solidFill>
      </dgm:spPr>
      <dgm:t>
        <a:bodyPr/>
        <a:lstStyle/>
        <a:p>
          <a:pPr>
            <a:buFont typeface="+mj-lt"/>
            <a:buAutoNum type="alphaLcPeriod"/>
          </a:pPr>
          <a:r>
            <a:rPr lang="en-US" sz="1050" dirty="0"/>
            <a:t>Yes, please attach the model contract as acceptance of all terms and exhibits</a:t>
          </a:r>
        </a:p>
      </dgm:t>
    </dgm:pt>
    <dgm:pt modelId="{8AC3195A-C17D-41AF-AA60-6B6AAC40D2CC}" type="sibTrans" cxnId="{8D5B1BC3-6704-4D64-A95B-D6C9AB6207BA}">
      <dgm:prSet/>
      <dgm:spPr/>
      <dgm:t>
        <a:bodyPr/>
        <a:lstStyle/>
        <a:p>
          <a:endParaRPr lang="en-US" sz="2400"/>
        </a:p>
      </dgm:t>
    </dgm:pt>
    <dgm:pt modelId="{CF3FA9EB-7163-4907-82C1-FB8763E0BC0B}" type="parTrans" cxnId="{8D5B1BC3-6704-4D64-A95B-D6C9AB6207BA}">
      <dgm:prSet/>
      <dgm:spPr/>
      <dgm:t>
        <a:bodyPr/>
        <a:lstStyle/>
        <a:p>
          <a:endParaRPr lang="en-US" sz="2400"/>
        </a:p>
      </dgm:t>
    </dgm:pt>
    <dgm:pt modelId="{60E009AE-8935-44BE-AF61-BBEA6C7B4FB3}" type="pres">
      <dgm:prSet presAssocID="{6CE86D46-0D9E-47BD-B419-E8327EE7BF6B}" presName="Name0" presStyleCnt="0">
        <dgm:presLayoutVars>
          <dgm:dir/>
          <dgm:animLvl val="lvl"/>
          <dgm:resizeHandles val="exact"/>
        </dgm:presLayoutVars>
      </dgm:prSet>
      <dgm:spPr/>
    </dgm:pt>
    <dgm:pt modelId="{9D244FA6-876E-4E53-8798-AEA22ED34AFC}" type="pres">
      <dgm:prSet presAssocID="{AD16E3CF-DCB4-4DFF-8A87-9891304A6F5C}" presName="linNode" presStyleCnt="0"/>
      <dgm:spPr/>
    </dgm:pt>
    <dgm:pt modelId="{F987E8F0-8418-4C70-8A43-DA85EE90A17A}" type="pres">
      <dgm:prSet presAssocID="{AD16E3CF-DCB4-4DFF-8A87-9891304A6F5C}" presName="parentText" presStyleLbl="node1" presStyleIdx="0" presStyleCnt="7">
        <dgm:presLayoutVars>
          <dgm:chMax val="1"/>
          <dgm:bulletEnabled val="1"/>
        </dgm:presLayoutVars>
      </dgm:prSet>
      <dgm:spPr/>
    </dgm:pt>
    <dgm:pt modelId="{28EF8419-83FD-452B-B774-A21946AD8E16}" type="pres">
      <dgm:prSet presAssocID="{AD16E3CF-DCB4-4DFF-8A87-9891304A6F5C}" presName="descendantText" presStyleLbl="alignAccFollowNode1" presStyleIdx="0" presStyleCnt="7">
        <dgm:presLayoutVars>
          <dgm:bulletEnabled val="1"/>
        </dgm:presLayoutVars>
      </dgm:prSet>
      <dgm:spPr/>
    </dgm:pt>
    <dgm:pt modelId="{3063C306-4CCA-454A-BFBB-756D25E5D949}" type="pres">
      <dgm:prSet presAssocID="{42C58C19-8380-4ACE-84C5-B519081B978B}" presName="sp" presStyleCnt="0"/>
      <dgm:spPr/>
    </dgm:pt>
    <dgm:pt modelId="{92ED6C11-9A9E-4F19-91BB-50987BAA2EEC}" type="pres">
      <dgm:prSet presAssocID="{6C6D7542-4227-4934-A72E-D6088F3D3740}" presName="linNode" presStyleCnt="0"/>
      <dgm:spPr/>
    </dgm:pt>
    <dgm:pt modelId="{37FA9ABD-61A2-4698-B088-12FFA44F8EF8}" type="pres">
      <dgm:prSet presAssocID="{6C6D7542-4227-4934-A72E-D6088F3D3740}" presName="parentText" presStyleLbl="node1" presStyleIdx="1" presStyleCnt="7">
        <dgm:presLayoutVars>
          <dgm:chMax val="1"/>
          <dgm:bulletEnabled val="1"/>
        </dgm:presLayoutVars>
      </dgm:prSet>
      <dgm:spPr/>
    </dgm:pt>
    <dgm:pt modelId="{5D91D13F-9F8D-4131-99D5-6BEB184ED53B}" type="pres">
      <dgm:prSet presAssocID="{6C6D7542-4227-4934-A72E-D6088F3D3740}" presName="descendantText" presStyleLbl="alignAccFollowNode1" presStyleIdx="1" presStyleCnt="7">
        <dgm:presLayoutVars>
          <dgm:bulletEnabled val="1"/>
        </dgm:presLayoutVars>
      </dgm:prSet>
      <dgm:spPr/>
    </dgm:pt>
    <dgm:pt modelId="{E53E5FAB-DDD9-43B5-B067-47742F68D476}" type="pres">
      <dgm:prSet presAssocID="{1739030A-2545-4618-B733-224DDDB5E4CE}" presName="sp" presStyleCnt="0"/>
      <dgm:spPr/>
    </dgm:pt>
    <dgm:pt modelId="{2BAA0C1F-B66F-4F85-9EEC-4DECDEEEECEE}" type="pres">
      <dgm:prSet presAssocID="{29A05D6F-9C2B-49D0-ACFE-CDB5E0C680B0}" presName="linNode" presStyleCnt="0"/>
      <dgm:spPr/>
    </dgm:pt>
    <dgm:pt modelId="{2F2086AB-E484-40BA-9682-E3C80EE0AEF9}" type="pres">
      <dgm:prSet presAssocID="{29A05D6F-9C2B-49D0-ACFE-CDB5E0C680B0}" presName="parentText" presStyleLbl="node1" presStyleIdx="2" presStyleCnt="7">
        <dgm:presLayoutVars>
          <dgm:chMax val="1"/>
          <dgm:bulletEnabled val="1"/>
        </dgm:presLayoutVars>
      </dgm:prSet>
      <dgm:spPr/>
    </dgm:pt>
    <dgm:pt modelId="{F8D0C33F-9921-4EEA-82E1-AC9F88E1CAA1}" type="pres">
      <dgm:prSet presAssocID="{29A05D6F-9C2B-49D0-ACFE-CDB5E0C680B0}" presName="descendantText" presStyleLbl="alignAccFollowNode1" presStyleIdx="2" presStyleCnt="7">
        <dgm:presLayoutVars>
          <dgm:bulletEnabled val="1"/>
        </dgm:presLayoutVars>
      </dgm:prSet>
      <dgm:spPr/>
    </dgm:pt>
    <dgm:pt modelId="{B77EA64F-D39E-4BB3-B3F6-A674FEAC13B7}" type="pres">
      <dgm:prSet presAssocID="{9AE915FA-5A1A-415F-9998-85A4E690077F}" presName="sp" presStyleCnt="0"/>
      <dgm:spPr/>
    </dgm:pt>
    <dgm:pt modelId="{EACBA36F-6CD7-41B4-B990-B3BD25D17232}" type="pres">
      <dgm:prSet presAssocID="{6EA285B8-4660-42D8-B3EB-FFF146ACBDBD}" presName="linNode" presStyleCnt="0"/>
      <dgm:spPr/>
    </dgm:pt>
    <dgm:pt modelId="{DCD7177A-0870-407A-B48A-E69F60840B7F}" type="pres">
      <dgm:prSet presAssocID="{6EA285B8-4660-42D8-B3EB-FFF146ACBDBD}" presName="parentText" presStyleLbl="node1" presStyleIdx="3" presStyleCnt="7">
        <dgm:presLayoutVars>
          <dgm:chMax val="1"/>
          <dgm:bulletEnabled val="1"/>
        </dgm:presLayoutVars>
      </dgm:prSet>
      <dgm:spPr/>
    </dgm:pt>
    <dgm:pt modelId="{3F22475D-79FA-444E-8C0D-DC170B64EB76}" type="pres">
      <dgm:prSet presAssocID="{6EA285B8-4660-42D8-B3EB-FFF146ACBDBD}" presName="descendantText" presStyleLbl="alignAccFollowNode1" presStyleIdx="3" presStyleCnt="7">
        <dgm:presLayoutVars>
          <dgm:bulletEnabled val="1"/>
        </dgm:presLayoutVars>
      </dgm:prSet>
      <dgm:spPr/>
    </dgm:pt>
    <dgm:pt modelId="{3C97CF2C-ADCF-4543-9EF7-C2C5C4333855}" type="pres">
      <dgm:prSet presAssocID="{47409F18-5E7B-4E90-9265-9987CEFE0BFA}" presName="sp" presStyleCnt="0"/>
      <dgm:spPr/>
    </dgm:pt>
    <dgm:pt modelId="{B3321D43-8AF3-417D-BE70-85E6D98F7CD3}" type="pres">
      <dgm:prSet presAssocID="{240D7F75-4F04-4CD8-8440-063D05AE45C1}" presName="linNode" presStyleCnt="0"/>
      <dgm:spPr/>
    </dgm:pt>
    <dgm:pt modelId="{AC2ECBBC-285D-42D4-895E-80526539B616}" type="pres">
      <dgm:prSet presAssocID="{240D7F75-4F04-4CD8-8440-063D05AE45C1}" presName="parentText" presStyleLbl="node1" presStyleIdx="4" presStyleCnt="7">
        <dgm:presLayoutVars>
          <dgm:chMax val="1"/>
          <dgm:bulletEnabled val="1"/>
        </dgm:presLayoutVars>
      </dgm:prSet>
      <dgm:spPr/>
    </dgm:pt>
    <dgm:pt modelId="{870207FA-7D68-4606-8C5F-9E2B33E2F6BF}" type="pres">
      <dgm:prSet presAssocID="{240D7F75-4F04-4CD8-8440-063D05AE45C1}" presName="descendantText" presStyleLbl="alignAccFollowNode1" presStyleIdx="4" presStyleCnt="7">
        <dgm:presLayoutVars>
          <dgm:bulletEnabled val="1"/>
        </dgm:presLayoutVars>
      </dgm:prSet>
      <dgm:spPr/>
    </dgm:pt>
    <dgm:pt modelId="{43DB4814-2DF4-4877-98FD-6EB6CD920213}" type="pres">
      <dgm:prSet presAssocID="{59993830-5FB7-4C17-A80E-E51962171211}" presName="sp" presStyleCnt="0"/>
      <dgm:spPr/>
    </dgm:pt>
    <dgm:pt modelId="{B45F6CB3-EDA2-4981-BCB8-0DED82C82FD1}" type="pres">
      <dgm:prSet presAssocID="{3AF3BA01-1FC4-41D5-B01A-784EBF576F4C}" presName="linNode" presStyleCnt="0"/>
      <dgm:spPr/>
    </dgm:pt>
    <dgm:pt modelId="{745D905A-A369-44D2-B593-0795B7417EA2}" type="pres">
      <dgm:prSet presAssocID="{3AF3BA01-1FC4-41D5-B01A-784EBF576F4C}" presName="parentText" presStyleLbl="node1" presStyleIdx="5" presStyleCnt="7">
        <dgm:presLayoutVars>
          <dgm:chMax val="1"/>
          <dgm:bulletEnabled val="1"/>
        </dgm:presLayoutVars>
      </dgm:prSet>
      <dgm:spPr/>
    </dgm:pt>
    <dgm:pt modelId="{EDEBC04D-3596-434C-B751-73B8D3DFBE45}" type="pres">
      <dgm:prSet presAssocID="{3AF3BA01-1FC4-41D5-B01A-784EBF576F4C}" presName="descendantText" presStyleLbl="alignAccFollowNode1" presStyleIdx="5" presStyleCnt="7">
        <dgm:presLayoutVars>
          <dgm:bulletEnabled val="1"/>
        </dgm:presLayoutVars>
      </dgm:prSet>
      <dgm:spPr/>
    </dgm:pt>
    <dgm:pt modelId="{5CA8B4EE-091E-4125-8A6D-3F18BBB0C9F3}" type="pres">
      <dgm:prSet presAssocID="{F920B0D8-58D3-4CAC-8CA4-5D771C9B49D6}" presName="sp" presStyleCnt="0"/>
      <dgm:spPr/>
    </dgm:pt>
    <dgm:pt modelId="{44FE27B5-CD2A-453E-BE95-91B1C3C60127}" type="pres">
      <dgm:prSet presAssocID="{6A2676ED-D562-4284-84F1-396C1DBD1800}" presName="linNode" presStyleCnt="0"/>
      <dgm:spPr/>
    </dgm:pt>
    <dgm:pt modelId="{5A173BE3-575F-40EF-BAB4-8C35A23D8D85}" type="pres">
      <dgm:prSet presAssocID="{6A2676ED-D562-4284-84F1-396C1DBD1800}" presName="parentText" presStyleLbl="node1" presStyleIdx="6" presStyleCnt="7">
        <dgm:presLayoutVars>
          <dgm:chMax val="1"/>
          <dgm:bulletEnabled val="1"/>
        </dgm:presLayoutVars>
      </dgm:prSet>
      <dgm:spPr/>
    </dgm:pt>
    <dgm:pt modelId="{D1A06623-6B05-4E56-826C-5D7A1BE5FF9C}" type="pres">
      <dgm:prSet presAssocID="{6A2676ED-D562-4284-84F1-396C1DBD1800}" presName="descendantText" presStyleLbl="alignAccFollowNode1" presStyleIdx="6" presStyleCnt="7">
        <dgm:presLayoutVars>
          <dgm:bulletEnabled val="1"/>
        </dgm:presLayoutVars>
      </dgm:prSet>
      <dgm:spPr/>
    </dgm:pt>
  </dgm:ptLst>
  <dgm:cxnLst>
    <dgm:cxn modelId="{F0A6A704-CC04-4086-86D9-415DCE8E9647}" srcId="{6CE86D46-0D9E-47BD-B419-E8327EE7BF6B}" destId="{29A05D6F-9C2B-49D0-ACFE-CDB5E0C680B0}" srcOrd="2" destOrd="0" parTransId="{9BC211A3-F606-4DC7-B1EE-EEFF9F6805DC}" sibTransId="{9AE915FA-5A1A-415F-9998-85A4E690077F}"/>
    <dgm:cxn modelId="{9E08A10B-077E-4A63-BDA6-BA4A824CFDB7}" srcId="{6CE86D46-0D9E-47BD-B419-E8327EE7BF6B}" destId="{6C6D7542-4227-4934-A72E-D6088F3D3740}" srcOrd="1" destOrd="0" parTransId="{598EE296-E294-41EB-84AD-E3CBEB502E35}" sibTransId="{1739030A-2545-4618-B733-224DDDB5E4CE}"/>
    <dgm:cxn modelId="{682D8213-B078-404A-964F-300844B8E0B1}" srcId="{6EA285B8-4660-42D8-B3EB-FFF146ACBDBD}" destId="{968901F8-3A08-41DB-B07D-2FD3FC5E0AC5}" srcOrd="0" destOrd="0" parTransId="{A84F9E6C-3BD2-4515-B7A3-F8F311EC50EA}" sibTransId="{141A5F5B-C5DE-4399-9D41-0FD5D8EC7CF1}"/>
    <dgm:cxn modelId="{A356D414-13D4-494C-86D3-CBB1B2393BEE}" type="presOf" srcId="{29A05D6F-9C2B-49D0-ACFE-CDB5E0C680B0}" destId="{2F2086AB-E484-40BA-9682-E3C80EE0AEF9}" srcOrd="0" destOrd="0" presId="urn:microsoft.com/office/officeart/2005/8/layout/vList5"/>
    <dgm:cxn modelId="{A782E314-92E8-471D-9E23-6AE8BFABBBFC}" type="presOf" srcId="{99100EFE-87F6-4D19-BAF0-CB332DDC56B4}" destId="{F8D0C33F-9921-4EEA-82E1-AC9F88E1CAA1}" srcOrd="0" destOrd="0" presId="urn:microsoft.com/office/officeart/2005/8/layout/vList5"/>
    <dgm:cxn modelId="{5776171D-1BE5-4E47-91B1-4923940285B6}" srcId="{3AF3BA01-1FC4-41D5-B01A-784EBF576F4C}" destId="{9F034B3C-23A9-4574-9848-CA5DB2D9AC8E}" srcOrd="0" destOrd="0" parTransId="{C0DA7ABC-2339-4C73-AD39-9B5274767EA7}" sibTransId="{AFBF3CFE-E4C5-4FA1-A37D-D555A261B8C5}"/>
    <dgm:cxn modelId="{6D78ED23-C50B-45EB-A0EC-8BAD2AC8AF89}" type="presOf" srcId="{F0676D1D-4C56-460F-B9E7-73F7B167C7E3}" destId="{5D91D13F-9F8D-4131-99D5-6BEB184ED53B}" srcOrd="0" destOrd="0" presId="urn:microsoft.com/office/officeart/2005/8/layout/vList5"/>
    <dgm:cxn modelId="{846C3A28-5107-427B-A377-073FA4BBE7F7}" type="presOf" srcId="{3AF3BA01-1FC4-41D5-B01A-784EBF576F4C}" destId="{745D905A-A369-44D2-B593-0795B7417EA2}" srcOrd="0" destOrd="0" presId="urn:microsoft.com/office/officeart/2005/8/layout/vList5"/>
    <dgm:cxn modelId="{490A6729-D742-496F-B0EE-C33C7777BFE6}" srcId="{AD16E3CF-DCB4-4DFF-8A87-9891304A6F5C}" destId="{B26EB620-A1BD-4E1A-8092-40DCF0C4D7F6}" srcOrd="0" destOrd="0" parTransId="{F56527B0-E852-43C2-816D-E81112DC0DD1}" sibTransId="{2687F0A0-A061-4075-B814-DD1F5C5CDCFB}"/>
    <dgm:cxn modelId="{50218229-6967-4962-A611-A2153686738E}" type="presOf" srcId="{6C6D7542-4227-4934-A72E-D6088F3D3740}" destId="{37FA9ABD-61A2-4698-B088-12FFA44F8EF8}" srcOrd="0" destOrd="0" presId="urn:microsoft.com/office/officeart/2005/8/layout/vList5"/>
    <dgm:cxn modelId="{29CAB331-654C-4D41-B6DC-4278CF22D1E0}" srcId="{6C6D7542-4227-4934-A72E-D6088F3D3740}" destId="{F0676D1D-4C56-460F-B9E7-73F7B167C7E3}" srcOrd="0" destOrd="0" parTransId="{69D2EE0F-D62D-438A-9C42-871FAC7019AD}" sibTransId="{BDB8CD05-4609-461B-8619-0400767FCBB9}"/>
    <dgm:cxn modelId="{20E9DF37-6A43-49CA-8DBB-11469B12CB54}" type="presOf" srcId="{CF42836F-D078-43B2-B8B7-70628E775E9F}" destId="{D1A06623-6B05-4E56-826C-5D7A1BE5FF9C}" srcOrd="0" destOrd="0" presId="urn:microsoft.com/office/officeart/2005/8/layout/vList5"/>
    <dgm:cxn modelId="{FC62C763-EC2C-4A4F-B10C-9D6CE0CC5683}" type="presOf" srcId="{6EA285B8-4660-42D8-B3EB-FFF146ACBDBD}" destId="{DCD7177A-0870-407A-B48A-E69F60840B7F}" srcOrd="0" destOrd="0" presId="urn:microsoft.com/office/officeart/2005/8/layout/vList5"/>
    <dgm:cxn modelId="{E578E16A-BCCD-49F3-81E7-833770EB2CF7}" type="presOf" srcId="{562F157A-476A-4045-B31A-60743E4DD0FC}" destId="{870207FA-7D68-4606-8C5F-9E2B33E2F6BF}" srcOrd="0" destOrd="0" presId="urn:microsoft.com/office/officeart/2005/8/layout/vList5"/>
    <dgm:cxn modelId="{9DFA806E-6716-49CC-B687-36823B3D98D1}" srcId="{6CE86D46-0D9E-47BD-B419-E8327EE7BF6B}" destId="{AD16E3CF-DCB4-4DFF-8A87-9891304A6F5C}" srcOrd="0" destOrd="0" parTransId="{EF2C1BA9-9143-409F-99F1-8563D86D02B1}" sibTransId="{42C58C19-8380-4ACE-84C5-B519081B978B}"/>
    <dgm:cxn modelId="{CF72D873-1E32-425F-AA94-DEDF5C1DC49C}" type="presOf" srcId="{240D7F75-4F04-4CD8-8440-063D05AE45C1}" destId="{AC2ECBBC-285D-42D4-895E-80526539B616}" srcOrd="0" destOrd="0" presId="urn:microsoft.com/office/officeart/2005/8/layout/vList5"/>
    <dgm:cxn modelId="{5C562974-3C87-4640-8E18-68648D158C67}" srcId="{240D7F75-4F04-4CD8-8440-063D05AE45C1}" destId="{562F157A-476A-4045-B31A-60743E4DD0FC}" srcOrd="0" destOrd="0" parTransId="{458DBF3E-5099-49DA-9824-CCD174F7A544}" sibTransId="{26F0591F-8E8E-4AAE-9CC5-41B68E135467}"/>
    <dgm:cxn modelId="{033C2E58-83C4-44F7-9388-FDA129848BB8}" srcId="{6CE86D46-0D9E-47BD-B419-E8327EE7BF6B}" destId="{6EA285B8-4660-42D8-B3EB-FFF146ACBDBD}" srcOrd="3" destOrd="0" parTransId="{E539C46A-E1D1-4C92-BF4D-404509CDDE28}" sibTransId="{47409F18-5E7B-4E90-9265-9987CEFE0BFA}"/>
    <dgm:cxn modelId="{B19C7E5A-831C-43D8-827D-8F2F6D3557CC}" type="presOf" srcId="{968901F8-3A08-41DB-B07D-2FD3FC5E0AC5}" destId="{3F22475D-79FA-444E-8C0D-DC170B64EB76}" srcOrd="0" destOrd="0" presId="urn:microsoft.com/office/officeart/2005/8/layout/vList5"/>
    <dgm:cxn modelId="{7BD17881-D685-4FC7-94F4-A02CBC3ED306}" type="presOf" srcId="{B26EB620-A1BD-4E1A-8092-40DCF0C4D7F6}" destId="{28EF8419-83FD-452B-B774-A21946AD8E16}" srcOrd="0" destOrd="0" presId="urn:microsoft.com/office/officeart/2005/8/layout/vList5"/>
    <dgm:cxn modelId="{939C65A5-1A54-4E54-A58C-8C5194B4514A}" type="presOf" srcId="{6CE86D46-0D9E-47BD-B419-E8327EE7BF6B}" destId="{60E009AE-8935-44BE-AF61-BBEA6C7B4FB3}" srcOrd="0" destOrd="0" presId="urn:microsoft.com/office/officeart/2005/8/layout/vList5"/>
    <dgm:cxn modelId="{5498AFAA-FB3A-493D-876D-2A50FD76C767}" type="presOf" srcId="{9F034B3C-23A9-4574-9848-CA5DB2D9AC8E}" destId="{EDEBC04D-3596-434C-B751-73B8D3DFBE45}" srcOrd="0" destOrd="0" presId="urn:microsoft.com/office/officeart/2005/8/layout/vList5"/>
    <dgm:cxn modelId="{1539F8B8-C588-4E18-8278-E7C00A83CB2D}" srcId="{29A05D6F-9C2B-49D0-ACFE-CDB5E0C680B0}" destId="{99100EFE-87F6-4D19-BAF0-CB332DDC56B4}" srcOrd="0" destOrd="0" parTransId="{3DECB541-E36A-4328-8430-7E1550088FAA}" sibTransId="{0747AF65-9BB7-41D1-BC00-4E8A6AE7F5A5}"/>
    <dgm:cxn modelId="{C45AA0B9-5BB1-4F59-B74C-6753908D67F4}" srcId="{6CE86D46-0D9E-47BD-B419-E8327EE7BF6B}" destId="{3AF3BA01-1FC4-41D5-B01A-784EBF576F4C}" srcOrd="5" destOrd="0" parTransId="{D635351A-14D7-46B1-A9C4-522EAB39E808}" sibTransId="{F920B0D8-58D3-4CAC-8CA4-5D771C9B49D6}"/>
    <dgm:cxn modelId="{8D5B1BC3-6704-4D64-A95B-D6C9AB6207BA}" srcId="{6A2676ED-D562-4284-84F1-396C1DBD1800}" destId="{CF42836F-D078-43B2-B8B7-70628E775E9F}" srcOrd="0" destOrd="0" parTransId="{CF3FA9EB-7163-4907-82C1-FB8763E0BC0B}" sibTransId="{8AC3195A-C17D-41AF-AA60-6B6AAC40D2CC}"/>
    <dgm:cxn modelId="{22446ACB-6232-4F82-9E68-24442C4BF5F3}" type="presOf" srcId="{6A2676ED-D562-4284-84F1-396C1DBD1800}" destId="{5A173BE3-575F-40EF-BAB4-8C35A23D8D85}" srcOrd="0" destOrd="0" presId="urn:microsoft.com/office/officeart/2005/8/layout/vList5"/>
    <dgm:cxn modelId="{074718D2-AFEA-42E8-9F41-2509061666FB}" type="presOf" srcId="{AD16E3CF-DCB4-4DFF-8A87-9891304A6F5C}" destId="{F987E8F0-8418-4C70-8A43-DA85EE90A17A}" srcOrd="0" destOrd="0" presId="urn:microsoft.com/office/officeart/2005/8/layout/vList5"/>
    <dgm:cxn modelId="{72A2ADDB-676C-41F8-8934-D0AC615617F5}" srcId="{6CE86D46-0D9E-47BD-B419-E8327EE7BF6B}" destId="{240D7F75-4F04-4CD8-8440-063D05AE45C1}" srcOrd="4" destOrd="0" parTransId="{73719D07-247D-4B56-886F-3D6A7F0B9E16}" sibTransId="{59993830-5FB7-4C17-A80E-E51962171211}"/>
    <dgm:cxn modelId="{15530AE9-A3D5-4673-B5FF-EC1116CFE27B}" srcId="{6CE86D46-0D9E-47BD-B419-E8327EE7BF6B}" destId="{6A2676ED-D562-4284-84F1-396C1DBD1800}" srcOrd="6" destOrd="0" parTransId="{A628182D-5F99-4E72-B3F4-B83B51AEB701}" sibTransId="{D31E70F2-8070-41C9-849B-70DE01E16A7C}"/>
    <dgm:cxn modelId="{D2CB9A63-5F0A-476F-B2C4-5E36AF099A5D}" type="presParOf" srcId="{60E009AE-8935-44BE-AF61-BBEA6C7B4FB3}" destId="{9D244FA6-876E-4E53-8798-AEA22ED34AFC}" srcOrd="0" destOrd="0" presId="urn:microsoft.com/office/officeart/2005/8/layout/vList5"/>
    <dgm:cxn modelId="{515CC4B6-EAF3-4CF6-9E6B-96A67DB7168B}" type="presParOf" srcId="{9D244FA6-876E-4E53-8798-AEA22ED34AFC}" destId="{F987E8F0-8418-4C70-8A43-DA85EE90A17A}" srcOrd="0" destOrd="0" presId="urn:microsoft.com/office/officeart/2005/8/layout/vList5"/>
    <dgm:cxn modelId="{91721803-F33B-4F7B-8E4F-09A0F820E2E9}" type="presParOf" srcId="{9D244FA6-876E-4E53-8798-AEA22ED34AFC}" destId="{28EF8419-83FD-452B-B774-A21946AD8E16}" srcOrd="1" destOrd="0" presId="urn:microsoft.com/office/officeart/2005/8/layout/vList5"/>
    <dgm:cxn modelId="{13396790-71C3-4503-85FD-3B0C48657992}" type="presParOf" srcId="{60E009AE-8935-44BE-AF61-BBEA6C7B4FB3}" destId="{3063C306-4CCA-454A-BFBB-756D25E5D949}" srcOrd="1" destOrd="0" presId="urn:microsoft.com/office/officeart/2005/8/layout/vList5"/>
    <dgm:cxn modelId="{4F452F23-8D72-41D1-9F97-CB56B08F8C53}" type="presParOf" srcId="{60E009AE-8935-44BE-AF61-BBEA6C7B4FB3}" destId="{92ED6C11-9A9E-4F19-91BB-50987BAA2EEC}" srcOrd="2" destOrd="0" presId="urn:microsoft.com/office/officeart/2005/8/layout/vList5"/>
    <dgm:cxn modelId="{9DCD274F-5323-4355-80E1-FD9887174A4D}" type="presParOf" srcId="{92ED6C11-9A9E-4F19-91BB-50987BAA2EEC}" destId="{37FA9ABD-61A2-4698-B088-12FFA44F8EF8}" srcOrd="0" destOrd="0" presId="urn:microsoft.com/office/officeart/2005/8/layout/vList5"/>
    <dgm:cxn modelId="{9C530A5D-D7D3-4282-BBEB-72C9D5BA5B3F}" type="presParOf" srcId="{92ED6C11-9A9E-4F19-91BB-50987BAA2EEC}" destId="{5D91D13F-9F8D-4131-99D5-6BEB184ED53B}" srcOrd="1" destOrd="0" presId="urn:microsoft.com/office/officeart/2005/8/layout/vList5"/>
    <dgm:cxn modelId="{A57A5667-D4F4-4801-BA11-DD8B329241BB}" type="presParOf" srcId="{60E009AE-8935-44BE-AF61-BBEA6C7B4FB3}" destId="{E53E5FAB-DDD9-43B5-B067-47742F68D476}" srcOrd="3" destOrd="0" presId="urn:microsoft.com/office/officeart/2005/8/layout/vList5"/>
    <dgm:cxn modelId="{D1E9FF0D-D849-4796-8EF1-328A10175776}" type="presParOf" srcId="{60E009AE-8935-44BE-AF61-BBEA6C7B4FB3}" destId="{2BAA0C1F-B66F-4F85-9EEC-4DECDEEEECEE}" srcOrd="4" destOrd="0" presId="urn:microsoft.com/office/officeart/2005/8/layout/vList5"/>
    <dgm:cxn modelId="{F2392273-F869-4FF6-9C24-04D39CC29BD9}" type="presParOf" srcId="{2BAA0C1F-B66F-4F85-9EEC-4DECDEEEECEE}" destId="{2F2086AB-E484-40BA-9682-E3C80EE0AEF9}" srcOrd="0" destOrd="0" presId="urn:microsoft.com/office/officeart/2005/8/layout/vList5"/>
    <dgm:cxn modelId="{187D079A-D99C-40D7-9C40-3AFE9507B6CE}" type="presParOf" srcId="{2BAA0C1F-B66F-4F85-9EEC-4DECDEEEECEE}" destId="{F8D0C33F-9921-4EEA-82E1-AC9F88E1CAA1}" srcOrd="1" destOrd="0" presId="urn:microsoft.com/office/officeart/2005/8/layout/vList5"/>
    <dgm:cxn modelId="{9157059C-5E5A-4D21-A1D1-8CA763EF63EE}" type="presParOf" srcId="{60E009AE-8935-44BE-AF61-BBEA6C7B4FB3}" destId="{B77EA64F-D39E-4BB3-B3F6-A674FEAC13B7}" srcOrd="5" destOrd="0" presId="urn:microsoft.com/office/officeart/2005/8/layout/vList5"/>
    <dgm:cxn modelId="{086715C1-1EA7-48C7-A14D-B8B43BFBFDCE}" type="presParOf" srcId="{60E009AE-8935-44BE-AF61-BBEA6C7B4FB3}" destId="{EACBA36F-6CD7-41B4-B990-B3BD25D17232}" srcOrd="6" destOrd="0" presId="urn:microsoft.com/office/officeart/2005/8/layout/vList5"/>
    <dgm:cxn modelId="{8935AF3C-7F44-4798-985D-271349376558}" type="presParOf" srcId="{EACBA36F-6CD7-41B4-B990-B3BD25D17232}" destId="{DCD7177A-0870-407A-B48A-E69F60840B7F}" srcOrd="0" destOrd="0" presId="urn:microsoft.com/office/officeart/2005/8/layout/vList5"/>
    <dgm:cxn modelId="{4F90E887-015F-461E-B7F1-001AFEBC2FA3}" type="presParOf" srcId="{EACBA36F-6CD7-41B4-B990-B3BD25D17232}" destId="{3F22475D-79FA-444E-8C0D-DC170B64EB76}" srcOrd="1" destOrd="0" presId="urn:microsoft.com/office/officeart/2005/8/layout/vList5"/>
    <dgm:cxn modelId="{CA9744F3-FF4A-4285-B0A7-25FEBF75BECD}" type="presParOf" srcId="{60E009AE-8935-44BE-AF61-BBEA6C7B4FB3}" destId="{3C97CF2C-ADCF-4543-9EF7-C2C5C4333855}" srcOrd="7" destOrd="0" presId="urn:microsoft.com/office/officeart/2005/8/layout/vList5"/>
    <dgm:cxn modelId="{CB4D47AD-3823-44E4-BA66-E639810CB85C}" type="presParOf" srcId="{60E009AE-8935-44BE-AF61-BBEA6C7B4FB3}" destId="{B3321D43-8AF3-417D-BE70-85E6D98F7CD3}" srcOrd="8" destOrd="0" presId="urn:microsoft.com/office/officeart/2005/8/layout/vList5"/>
    <dgm:cxn modelId="{62512C20-626C-4EB0-B448-0A34AF3BE0D1}" type="presParOf" srcId="{B3321D43-8AF3-417D-BE70-85E6D98F7CD3}" destId="{AC2ECBBC-285D-42D4-895E-80526539B616}" srcOrd="0" destOrd="0" presId="urn:microsoft.com/office/officeart/2005/8/layout/vList5"/>
    <dgm:cxn modelId="{B1C18A85-392A-407F-AC1B-1413BA6A3A57}" type="presParOf" srcId="{B3321D43-8AF3-417D-BE70-85E6D98F7CD3}" destId="{870207FA-7D68-4606-8C5F-9E2B33E2F6BF}" srcOrd="1" destOrd="0" presId="urn:microsoft.com/office/officeart/2005/8/layout/vList5"/>
    <dgm:cxn modelId="{74430069-57BC-4B85-8CB8-18ED7D903B1D}" type="presParOf" srcId="{60E009AE-8935-44BE-AF61-BBEA6C7B4FB3}" destId="{43DB4814-2DF4-4877-98FD-6EB6CD920213}" srcOrd="9" destOrd="0" presId="urn:microsoft.com/office/officeart/2005/8/layout/vList5"/>
    <dgm:cxn modelId="{20B380A3-916E-43B5-8B61-DC1D1B79525D}" type="presParOf" srcId="{60E009AE-8935-44BE-AF61-BBEA6C7B4FB3}" destId="{B45F6CB3-EDA2-4981-BCB8-0DED82C82FD1}" srcOrd="10" destOrd="0" presId="urn:microsoft.com/office/officeart/2005/8/layout/vList5"/>
    <dgm:cxn modelId="{BFDADED2-6B4D-4346-AFC1-BD74008251B1}" type="presParOf" srcId="{B45F6CB3-EDA2-4981-BCB8-0DED82C82FD1}" destId="{745D905A-A369-44D2-B593-0795B7417EA2}" srcOrd="0" destOrd="0" presId="urn:microsoft.com/office/officeart/2005/8/layout/vList5"/>
    <dgm:cxn modelId="{C75CD5D9-4A58-4419-AD6D-14D20A32A161}" type="presParOf" srcId="{B45F6CB3-EDA2-4981-BCB8-0DED82C82FD1}" destId="{EDEBC04D-3596-434C-B751-73B8D3DFBE45}" srcOrd="1" destOrd="0" presId="urn:microsoft.com/office/officeart/2005/8/layout/vList5"/>
    <dgm:cxn modelId="{4C46E672-B403-41A4-845A-586C007A8A62}" type="presParOf" srcId="{60E009AE-8935-44BE-AF61-BBEA6C7B4FB3}" destId="{5CA8B4EE-091E-4125-8A6D-3F18BBB0C9F3}" srcOrd="11" destOrd="0" presId="urn:microsoft.com/office/officeart/2005/8/layout/vList5"/>
    <dgm:cxn modelId="{02F9F08B-FA74-4BEE-AA85-FEDD350DF135}" type="presParOf" srcId="{60E009AE-8935-44BE-AF61-BBEA6C7B4FB3}" destId="{44FE27B5-CD2A-453E-BE95-91B1C3C60127}" srcOrd="12" destOrd="0" presId="urn:microsoft.com/office/officeart/2005/8/layout/vList5"/>
    <dgm:cxn modelId="{3622F316-A7D3-4A7A-9255-2ED4ECD05515}" type="presParOf" srcId="{44FE27B5-CD2A-453E-BE95-91B1C3C60127}" destId="{5A173BE3-575F-40EF-BAB4-8C35A23D8D85}" srcOrd="0" destOrd="0" presId="urn:microsoft.com/office/officeart/2005/8/layout/vList5"/>
    <dgm:cxn modelId="{275292F1-B1A8-4D43-B3A5-4A740CFD4BD0}" type="presParOf" srcId="{44FE27B5-CD2A-453E-BE95-91B1C3C60127}" destId="{D1A06623-6B05-4E56-826C-5D7A1BE5FF9C}"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90D8F-1849-4DE4-9E60-735A6CACEE31}">
      <dsp:nvSpPr>
        <dsp:cNvPr id="0" name=""/>
        <dsp:cNvSpPr/>
      </dsp:nvSpPr>
      <dsp:spPr>
        <a:xfrm>
          <a:off x="283280" y="323512"/>
          <a:ext cx="882474" cy="8824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B777F8D-3E92-4013-9212-A4D6FDCB023A}">
      <dsp:nvSpPr>
        <dsp:cNvPr id="0" name=""/>
        <dsp:cNvSpPr/>
      </dsp:nvSpPr>
      <dsp:spPr>
        <a:xfrm>
          <a:off x="471348" y="511580"/>
          <a:ext cx="506337" cy="50633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4ED4A2-54FC-4CF6-8828-C56C10830555}">
      <dsp:nvSpPr>
        <dsp:cNvPr id="0" name=""/>
        <dsp:cNvSpPr/>
      </dsp:nvSpPr>
      <dsp:spPr>
        <a:xfrm>
          <a:off x="1177" y="1480856"/>
          <a:ext cx="1446679" cy="57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i="0" kern="1200" baseline="0" dirty="0"/>
            <a:t>Request for Proposal Release December 3, 2024</a:t>
          </a:r>
          <a:endParaRPr lang="en-US" sz="1100" kern="1200" dirty="0"/>
        </a:p>
      </dsp:txBody>
      <dsp:txXfrm>
        <a:off x="1177" y="1480856"/>
        <a:ext cx="1446679" cy="578671"/>
      </dsp:txXfrm>
    </dsp:sp>
    <dsp:sp modelId="{53DDD638-4E3E-494B-A3F1-9B09C2258F3C}">
      <dsp:nvSpPr>
        <dsp:cNvPr id="0" name=""/>
        <dsp:cNvSpPr/>
      </dsp:nvSpPr>
      <dsp:spPr>
        <a:xfrm>
          <a:off x="1983128" y="323512"/>
          <a:ext cx="882474" cy="8824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E87A2F8-F31D-43CF-A8ED-AB6502615977}">
      <dsp:nvSpPr>
        <dsp:cNvPr id="0" name=""/>
        <dsp:cNvSpPr/>
      </dsp:nvSpPr>
      <dsp:spPr>
        <a:xfrm>
          <a:off x="2171197" y="511580"/>
          <a:ext cx="506337" cy="50633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3B895E3-6756-4C7A-9AA8-8E610F586972}">
      <dsp:nvSpPr>
        <dsp:cNvPr id="0" name=""/>
        <dsp:cNvSpPr/>
      </dsp:nvSpPr>
      <dsp:spPr>
        <a:xfrm>
          <a:off x="1701026" y="1480856"/>
          <a:ext cx="1446679" cy="57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i="0" kern="1200" baseline="0" dirty="0"/>
            <a:t>RFP Questions Due December 10, 2024, by 12:00 PM</a:t>
          </a:r>
          <a:endParaRPr lang="en-US" sz="1100" kern="1200" dirty="0"/>
        </a:p>
      </dsp:txBody>
      <dsp:txXfrm>
        <a:off x="1701026" y="1480856"/>
        <a:ext cx="1446679" cy="578671"/>
      </dsp:txXfrm>
    </dsp:sp>
    <dsp:sp modelId="{AEAAA01D-BFB6-4A81-8373-4BE82F393A5F}">
      <dsp:nvSpPr>
        <dsp:cNvPr id="0" name=""/>
        <dsp:cNvSpPr/>
      </dsp:nvSpPr>
      <dsp:spPr>
        <a:xfrm>
          <a:off x="3682977" y="323512"/>
          <a:ext cx="882474" cy="8824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4BDF088-C451-4258-AE09-704EA8F3ED22}">
      <dsp:nvSpPr>
        <dsp:cNvPr id="0" name=""/>
        <dsp:cNvSpPr/>
      </dsp:nvSpPr>
      <dsp:spPr>
        <a:xfrm>
          <a:off x="3871045" y="511580"/>
          <a:ext cx="506337" cy="50633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64E38566-7C26-4450-9914-2826296F0577}">
      <dsp:nvSpPr>
        <dsp:cNvPr id="0" name=""/>
        <dsp:cNvSpPr/>
      </dsp:nvSpPr>
      <dsp:spPr>
        <a:xfrm>
          <a:off x="3400874" y="1480856"/>
          <a:ext cx="1446679" cy="57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i="0" kern="1200" baseline="0" dirty="0"/>
            <a:t>Responses to Questions December 13, 2024</a:t>
          </a:r>
          <a:endParaRPr lang="en-US" sz="1100" kern="1200" dirty="0"/>
        </a:p>
      </dsp:txBody>
      <dsp:txXfrm>
        <a:off x="3400874" y="1480856"/>
        <a:ext cx="1446679" cy="578671"/>
      </dsp:txXfrm>
    </dsp:sp>
    <dsp:sp modelId="{E4CE7C1A-87C7-4213-B321-5F7389FA7EE4}">
      <dsp:nvSpPr>
        <dsp:cNvPr id="0" name=""/>
        <dsp:cNvSpPr/>
      </dsp:nvSpPr>
      <dsp:spPr>
        <a:xfrm>
          <a:off x="5382826" y="323512"/>
          <a:ext cx="882474" cy="8824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9406B64-EB1F-4B53-AC39-9326AC545C62}">
      <dsp:nvSpPr>
        <dsp:cNvPr id="0" name=""/>
        <dsp:cNvSpPr/>
      </dsp:nvSpPr>
      <dsp:spPr>
        <a:xfrm>
          <a:off x="5570894" y="511580"/>
          <a:ext cx="506337" cy="50633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67C4F3C-FC1F-46E1-B318-32A14A294F09}">
      <dsp:nvSpPr>
        <dsp:cNvPr id="0" name=""/>
        <dsp:cNvSpPr/>
      </dsp:nvSpPr>
      <dsp:spPr>
        <a:xfrm>
          <a:off x="5100723" y="1480856"/>
          <a:ext cx="1446679" cy="57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i="0" kern="1200" baseline="0" dirty="0"/>
            <a:t>Proposers’ Conference December 17, 2024, 10 AM – 11 AM</a:t>
          </a:r>
          <a:endParaRPr lang="en-US" sz="1100" kern="1200" dirty="0"/>
        </a:p>
      </dsp:txBody>
      <dsp:txXfrm>
        <a:off x="5100723" y="1480856"/>
        <a:ext cx="1446679" cy="578671"/>
      </dsp:txXfrm>
    </dsp:sp>
    <dsp:sp modelId="{43B8239C-E0A8-4079-A344-7440AC995905}">
      <dsp:nvSpPr>
        <dsp:cNvPr id="0" name=""/>
        <dsp:cNvSpPr/>
      </dsp:nvSpPr>
      <dsp:spPr>
        <a:xfrm>
          <a:off x="1133204" y="2422230"/>
          <a:ext cx="882474" cy="8824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967FBD-D033-4B79-82FF-866B96629A50}">
      <dsp:nvSpPr>
        <dsp:cNvPr id="0" name=""/>
        <dsp:cNvSpPr/>
      </dsp:nvSpPr>
      <dsp:spPr>
        <a:xfrm>
          <a:off x="1321272" y="2610299"/>
          <a:ext cx="506337" cy="506337"/>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13C2E40-9A5A-4228-A581-D09A650487D4}">
      <dsp:nvSpPr>
        <dsp:cNvPr id="0" name=""/>
        <dsp:cNvSpPr/>
      </dsp:nvSpPr>
      <dsp:spPr>
        <a:xfrm>
          <a:off x="851102" y="3581640"/>
          <a:ext cx="1446679" cy="574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i="0" kern="1200" baseline="0" dirty="0"/>
            <a:t>Proposal Due January 7, 2025,       by 12:00 PM</a:t>
          </a:r>
          <a:endParaRPr lang="en-US" sz="1100" kern="1200" dirty="0"/>
        </a:p>
      </dsp:txBody>
      <dsp:txXfrm>
        <a:off x="851102" y="3581640"/>
        <a:ext cx="1446679" cy="574540"/>
      </dsp:txXfrm>
    </dsp:sp>
    <dsp:sp modelId="{0B7497B2-2418-49D5-8B54-89D71D5B0AD1}">
      <dsp:nvSpPr>
        <dsp:cNvPr id="0" name=""/>
        <dsp:cNvSpPr/>
      </dsp:nvSpPr>
      <dsp:spPr>
        <a:xfrm>
          <a:off x="2833053" y="2421197"/>
          <a:ext cx="882474" cy="8824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C3E0835-0E84-437B-8669-B90FDFC15405}">
      <dsp:nvSpPr>
        <dsp:cNvPr id="0" name=""/>
        <dsp:cNvSpPr/>
      </dsp:nvSpPr>
      <dsp:spPr>
        <a:xfrm>
          <a:off x="3021121" y="2609266"/>
          <a:ext cx="506337" cy="506337"/>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878E572-A286-4E50-896E-7FEC14FD0162}">
      <dsp:nvSpPr>
        <dsp:cNvPr id="0" name=""/>
        <dsp:cNvSpPr/>
      </dsp:nvSpPr>
      <dsp:spPr>
        <a:xfrm>
          <a:off x="2550950" y="3578541"/>
          <a:ext cx="1446679" cy="57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i="0" kern="1200" baseline="0" dirty="0"/>
            <a:t>Notice of Intent to Award Week of January 20, 2025</a:t>
          </a:r>
          <a:endParaRPr lang="en-US" sz="1100" kern="1200" dirty="0"/>
        </a:p>
      </dsp:txBody>
      <dsp:txXfrm>
        <a:off x="2550950" y="3578541"/>
        <a:ext cx="1446679" cy="578671"/>
      </dsp:txXfrm>
    </dsp:sp>
    <dsp:sp modelId="{67278A7A-3594-4BAA-A9F4-E8DF3DEDF924}">
      <dsp:nvSpPr>
        <dsp:cNvPr id="0" name=""/>
        <dsp:cNvSpPr/>
      </dsp:nvSpPr>
      <dsp:spPr>
        <a:xfrm>
          <a:off x="4532901" y="2421197"/>
          <a:ext cx="882474" cy="882474"/>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89DA3B-2DCF-469E-B681-DB7274777057}">
      <dsp:nvSpPr>
        <dsp:cNvPr id="0" name=""/>
        <dsp:cNvSpPr/>
      </dsp:nvSpPr>
      <dsp:spPr>
        <a:xfrm>
          <a:off x="4720970" y="2609266"/>
          <a:ext cx="506337" cy="506337"/>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1D2AFB-8D29-4BBD-BFAB-85EA912E72AD}">
      <dsp:nvSpPr>
        <dsp:cNvPr id="0" name=""/>
        <dsp:cNvSpPr/>
      </dsp:nvSpPr>
      <dsp:spPr>
        <a:xfrm>
          <a:off x="4250799" y="3578541"/>
          <a:ext cx="1446679" cy="578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488950">
            <a:lnSpc>
              <a:spcPct val="100000"/>
            </a:lnSpc>
            <a:spcBef>
              <a:spcPct val="0"/>
            </a:spcBef>
            <a:spcAft>
              <a:spcPct val="35000"/>
            </a:spcAft>
            <a:buNone/>
            <a:defRPr cap="all"/>
          </a:pPr>
          <a:r>
            <a:rPr lang="en-US" sz="1100" b="1" i="0" kern="1200" baseline="0" dirty="0"/>
            <a:t>Anticipated Contract Term: March 2, 2025, to March 1, 2028</a:t>
          </a:r>
          <a:endParaRPr lang="en-US" sz="1100" kern="1200" dirty="0"/>
        </a:p>
      </dsp:txBody>
      <dsp:txXfrm>
        <a:off x="4250799" y="3578541"/>
        <a:ext cx="1446679" cy="578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6AC491-93C5-4FE2-A888-6725E59AEB64}">
      <dsp:nvSpPr>
        <dsp:cNvPr id="0" name=""/>
        <dsp:cNvSpPr/>
      </dsp:nvSpPr>
      <dsp:spPr>
        <a:xfrm>
          <a:off x="5527" y="100307"/>
          <a:ext cx="1097489" cy="10554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F98A2FC-F28E-4D30-9898-E88494B76D96}">
      <dsp:nvSpPr>
        <dsp:cNvPr id="0" name=""/>
        <dsp:cNvSpPr/>
      </dsp:nvSpPr>
      <dsp:spPr>
        <a:xfrm>
          <a:off x="5527" y="1372238"/>
          <a:ext cx="3135684" cy="452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b="0" i="0" kern="1200" dirty="0"/>
            <a:t>Mandatory Insurance Documents</a:t>
          </a:r>
          <a:endParaRPr lang="en-US" sz="1600" kern="1200" dirty="0"/>
        </a:p>
      </dsp:txBody>
      <dsp:txXfrm>
        <a:off x="5527" y="1372238"/>
        <a:ext cx="3135684" cy="452329"/>
      </dsp:txXfrm>
    </dsp:sp>
    <dsp:sp modelId="{3EC071CD-49AB-4639-86EE-B194E518A8E6}">
      <dsp:nvSpPr>
        <dsp:cNvPr id="0" name=""/>
        <dsp:cNvSpPr/>
      </dsp:nvSpPr>
      <dsp:spPr>
        <a:xfrm>
          <a:off x="5527" y="1925263"/>
          <a:ext cx="3135684" cy="3209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b="0" i="0" kern="1200"/>
            <a:t>Certificate of Liability Insurance with coverage of at least $1,000,000.00.</a:t>
          </a:r>
          <a:endParaRPr lang="en-US" sz="1200" kern="1200"/>
        </a:p>
        <a:p>
          <a:pPr marL="0" lvl="0" indent="0" algn="l" defTabSz="533400">
            <a:lnSpc>
              <a:spcPct val="100000"/>
            </a:lnSpc>
            <a:spcBef>
              <a:spcPct val="0"/>
            </a:spcBef>
            <a:spcAft>
              <a:spcPct val="35000"/>
            </a:spcAft>
            <a:buNone/>
          </a:pPr>
          <a:r>
            <a:rPr lang="en-US" sz="1200" b="0" i="0" kern="1200"/>
            <a:t>Workers’ Compensation Liability Insurance evidence.</a:t>
          </a:r>
          <a:endParaRPr lang="en-US" sz="1200" kern="1200"/>
        </a:p>
        <a:p>
          <a:pPr marL="0" lvl="0" indent="0" algn="l" defTabSz="533400">
            <a:lnSpc>
              <a:spcPct val="100000"/>
            </a:lnSpc>
            <a:spcBef>
              <a:spcPct val="0"/>
            </a:spcBef>
            <a:spcAft>
              <a:spcPct val="35000"/>
            </a:spcAft>
            <a:buNone/>
          </a:pPr>
          <a:r>
            <a:rPr lang="en-US" sz="1200" b="0" i="0" kern="1200" dirty="0"/>
            <a:t>Automobile Liability Insurance proof, including coverage for non-owned vehicles, with a minimum of $1,000,000.00 per occurrence for individuals performing services under this contract.</a:t>
          </a:r>
          <a:endParaRPr lang="en-US" sz="1200" kern="1200" dirty="0"/>
        </a:p>
        <a:p>
          <a:pPr marL="0" lvl="0" indent="0" algn="l" defTabSz="533400">
            <a:lnSpc>
              <a:spcPct val="100000"/>
            </a:lnSpc>
            <a:spcBef>
              <a:spcPct val="0"/>
            </a:spcBef>
            <a:spcAft>
              <a:spcPct val="35000"/>
            </a:spcAft>
            <a:buNone/>
          </a:pPr>
          <a:r>
            <a:rPr lang="en-US" sz="1200" b="0" i="0" kern="1200"/>
            <a:t>Professional Liability Insurance proof.</a:t>
          </a:r>
          <a:endParaRPr lang="en-US" sz="1200" kern="1200"/>
        </a:p>
      </dsp:txBody>
      <dsp:txXfrm>
        <a:off x="5527" y="1925263"/>
        <a:ext cx="3135684" cy="3209832"/>
      </dsp:txXfrm>
    </dsp:sp>
    <dsp:sp modelId="{D9B738A1-E695-47C0-90D4-C9A1AAA44AEE}">
      <dsp:nvSpPr>
        <dsp:cNvPr id="0" name=""/>
        <dsp:cNvSpPr/>
      </dsp:nvSpPr>
      <dsp:spPr>
        <a:xfrm>
          <a:off x="3689957" y="100307"/>
          <a:ext cx="1097489" cy="10554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0A79F8F-BA5C-4469-8BF2-AC57665800A6}">
      <dsp:nvSpPr>
        <dsp:cNvPr id="0" name=""/>
        <dsp:cNvSpPr/>
      </dsp:nvSpPr>
      <dsp:spPr>
        <a:xfrm>
          <a:off x="3689957" y="1372238"/>
          <a:ext cx="3135684" cy="452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b="0" i="0" kern="1200" dirty="0"/>
            <a:t>Compliance and Exceptions</a:t>
          </a:r>
          <a:endParaRPr lang="en-US" sz="1600" kern="1200" dirty="0"/>
        </a:p>
      </dsp:txBody>
      <dsp:txXfrm>
        <a:off x="3689957" y="1372238"/>
        <a:ext cx="3135684" cy="452329"/>
      </dsp:txXfrm>
    </dsp:sp>
    <dsp:sp modelId="{5D86B152-A191-4153-8C2E-37EC85B500DD}">
      <dsp:nvSpPr>
        <dsp:cNvPr id="0" name=""/>
        <dsp:cNvSpPr/>
      </dsp:nvSpPr>
      <dsp:spPr>
        <a:xfrm>
          <a:off x="3689957" y="1925263"/>
          <a:ext cx="3135684" cy="3209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b="0" i="0" kern="1200" dirty="0"/>
            <a:t>Proposers unable to furnish any of the required insurance certificates or proofs at the time of proposal submission must provide a comprehensive written rationale for such non-compliance.</a:t>
          </a:r>
          <a:endParaRPr lang="en-US" sz="1200" kern="1200" dirty="0"/>
        </a:p>
        <a:p>
          <a:pPr marL="0" lvl="0" indent="0" algn="l" defTabSz="533400">
            <a:lnSpc>
              <a:spcPct val="100000"/>
            </a:lnSpc>
            <a:spcBef>
              <a:spcPct val="0"/>
            </a:spcBef>
            <a:spcAft>
              <a:spcPct val="35000"/>
            </a:spcAft>
            <a:buNone/>
          </a:pPr>
          <a:r>
            <a:rPr lang="en-US" sz="1200" b="0" i="0" kern="1200"/>
            <a:t>Covered California reserves the right to consider accepting proposals lacking the specified insurance documents, contingent upon the proposer’s valid explanation for the omission and a commitment to furnish the requisite certificates prior to the finalization of the contract.</a:t>
          </a:r>
          <a:endParaRPr lang="en-US" sz="1200" kern="1200"/>
        </a:p>
        <a:p>
          <a:pPr marL="0" lvl="0" indent="0" algn="l" defTabSz="533400">
            <a:lnSpc>
              <a:spcPct val="100000"/>
            </a:lnSpc>
            <a:spcBef>
              <a:spcPct val="0"/>
            </a:spcBef>
            <a:spcAft>
              <a:spcPct val="35000"/>
            </a:spcAft>
            <a:buNone/>
          </a:pPr>
          <a:r>
            <a:rPr lang="en-US" sz="1200" b="0" i="0" kern="1200" dirty="0"/>
            <a:t>A contract will not be executed without the acquisition of the essential insurance certificates. Failure to provide the necessary documents before contract execution will lead to the contract being awarded to the next highest-scored proposer.</a:t>
          </a:r>
          <a:endParaRPr lang="en-US" sz="1200" kern="1200" dirty="0"/>
        </a:p>
      </dsp:txBody>
      <dsp:txXfrm>
        <a:off x="3689957" y="1925263"/>
        <a:ext cx="3135684" cy="3209832"/>
      </dsp:txXfrm>
    </dsp:sp>
    <dsp:sp modelId="{97694F52-8FC1-44D2-95F3-7DA1F969ED3D}">
      <dsp:nvSpPr>
        <dsp:cNvPr id="0" name=""/>
        <dsp:cNvSpPr/>
      </dsp:nvSpPr>
      <dsp:spPr>
        <a:xfrm>
          <a:off x="7374387" y="100307"/>
          <a:ext cx="1097489" cy="10554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D62E3E1-7D70-4E8A-94D4-A06CAE4BDAC7}">
      <dsp:nvSpPr>
        <dsp:cNvPr id="0" name=""/>
        <dsp:cNvSpPr/>
      </dsp:nvSpPr>
      <dsp:spPr>
        <a:xfrm>
          <a:off x="7374387" y="1372238"/>
          <a:ext cx="3135684" cy="452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11200">
            <a:lnSpc>
              <a:spcPct val="100000"/>
            </a:lnSpc>
            <a:spcBef>
              <a:spcPct val="0"/>
            </a:spcBef>
            <a:spcAft>
              <a:spcPct val="35000"/>
            </a:spcAft>
            <a:buNone/>
            <a:defRPr b="1"/>
          </a:pPr>
          <a:r>
            <a:rPr lang="en-US" sz="1600" b="0" i="0" kern="1200"/>
            <a:t>Corporate Proposer Requirements</a:t>
          </a:r>
          <a:endParaRPr lang="en-US" sz="1600" kern="1200"/>
        </a:p>
      </dsp:txBody>
      <dsp:txXfrm>
        <a:off x="7374387" y="1372238"/>
        <a:ext cx="3135684" cy="452329"/>
      </dsp:txXfrm>
    </dsp:sp>
    <dsp:sp modelId="{0EB9D811-2E7F-4F92-ADDD-931B5A13E191}">
      <dsp:nvSpPr>
        <dsp:cNvPr id="0" name=""/>
        <dsp:cNvSpPr/>
      </dsp:nvSpPr>
      <dsp:spPr>
        <a:xfrm>
          <a:off x="7374387" y="1925263"/>
          <a:ext cx="3135684" cy="320983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533400">
            <a:lnSpc>
              <a:spcPct val="100000"/>
            </a:lnSpc>
            <a:spcBef>
              <a:spcPct val="0"/>
            </a:spcBef>
            <a:spcAft>
              <a:spcPct val="35000"/>
            </a:spcAft>
            <a:buNone/>
          </a:pPr>
          <a:r>
            <a:rPr lang="en-US" sz="1200" b="0" i="0" kern="1200"/>
            <a:t>Incorporated proposer organizations must demonstrate their Active status with the California Secretary of State (SOS) by providing either: a. A current Certificate of Status issued by the SOS. b. A copy of the proposer’s Entity Detail page from the SOS’s Business Search website.</a:t>
          </a:r>
          <a:endParaRPr lang="en-US" sz="1200" kern="1200"/>
        </a:p>
      </dsp:txBody>
      <dsp:txXfrm>
        <a:off x="7374387" y="1925263"/>
        <a:ext cx="3135684" cy="320983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9BEBA-7F41-4924-8BAD-84370520E1C6}">
      <dsp:nvSpPr>
        <dsp:cNvPr id="0" name=""/>
        <dsp:cNvSpPr/>
      </dsp:nvSpPr>
      <dsp:spPr>
        <a:xfrm>
          <a:off x="694967" y="209693"/>
          <a:ext cx="1955812" cy="1955812"/>
        </a:xfrm>
        <a:prstGeom prst="ellipse">
          <a:avLst/>
        </a:prstGeom>
        <a:solidFill>
          <a:schemeClr val="accent1">
            <a:lumMod val="60000"/>
            <a:lumOff val="40000"/>
          </a:schemeClr>
        </a:solidFill>
        <a:ln>
          <a:solidFill>
            <a:srgbClr val="00B0F0"/>
          </a:solidFill>
        </a:ln>
        <a:effectLst/>
      </dsp:spPr>
      <dsp:style>
        <a:lnRef idx="0">
          <a:scrgbClr r="0" g="0" b="0"/>
        </a:lnRef>
        <a:fillRef idx="1">
          <a:scrgbClr r="0" g="0" b="0"/>
        </a:fillRef>
        <a:effectRef idx="0">
          <a:scrgbClr r="0" g="0" b="0"/>
        </a:effectRef>
        <a:fontRef idx="minor"/>
      </dsp:style>
    </dsp:sp>
    <dsp:sp modelId="{3F9A85C4-C68D-41D1-B6B5-225ACE820FEB}">
      <dsp:nvSpPr>
        <dsp:cNvPr id="0" name=""/>
        <dsp:cNvSpPr/>
      </dsp:nvSpPr>
      <dsp:spPr>
        <a:xfrm>
          <a:off x="1111780" y="626506"/>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4D6A58-803D-41DC-B974-CCC016C6BFB1}">
      <dsp:nvSpPr>
        <dsp:cNvPr id="0" name=""/>
        <dsp:cNvSpPr/>
      </dsp:nvSpPr>
      <dsp:spPr>
        <a:xfrm>
          <a:off x="69749" y="2774693"/>
          <a:ext cx="3206250" cy="1957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Using the Model Contract Exhibit A – Scope of Work and Exhibit A, Attachment 1 – Work Authorization provided, include a revised Exhibit A – Scope of Work with suggested tracked changes in Microsoft® Word®.</a:t>
          </a:r>
        </a:p>
      </dsp:txBody>
      <dsp:txXfrm>
        <a:off x="69749" y="2774693"/>
        <a:ext cx="3206250" cy="1957066"/>
      </dsp:txXfrm>
    </dsp:sp>
    <dsp:sp modelId="{25CAB395-BDF2-4799-9325-5BE94ABC65A7}">
      <dsp:nvSpPr>
        <dsp:cNvPr id="0" name=""/>
        <dsp:cNvSpPr/>
      </dsp:nvSpPr>
      <dsp:spPr>
        <a:xfrm>
          <a:off x="4462311" y="209693"/>
          <a:ext cx="1955812" cy="1955812"/>
        </a:xfrm>
        <a:prstGeom prst="ellipse">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62C0735B-7C4E-447D-AD9F-8C1252133700}">
      <dsp:nvSpPr>
        <dsp:cNvPr id="0" name=""/>
        <dsp:cNvSpPr/>
      </dsp:nvSpPr>
      <dsp:spPr>
        <a:xfrm>
          <a:off x="4879124" y="626506"/>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1CAC596-6791-4CA9-8D72-8078B18E5CEB}">
      <dsp:nvSpPr>
        <dsp:cNvPr id="0" name=""/>
        <dsp:cNvSpPr/>
      </dsp:nvSpPr>
      <dsp:spPr>
        <a:xfrm>
          <a:off x="3837093" y="2774693"/>
          <a:ext cx="3206250" cy="1957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Using the Model Contract Exhibit B – Budget Detail and Payment Provisions and Exhibit B, Attachment 1 – Cost Worksheet provided, include a revised Exhibit B – Budget Detail and Payment Provisions with suggested tracked changes in Microsoft® Word®.</a:t>
          </a:r>
        </a:p>
      </dsp:txBody>
      <dsp:txXfrm>
        <a:off x="3837093" y="2774693"/>
        <a:ext cx="3206250" cy="1957066"/>
      </dsp:txXfrm>
    </dsp:sp>
    <dsp:sp modelId="{C2436667-8E24-4279-8E39-0AC1E3CF6B74}">
      <dsp:nvSpPr>
        <dsp:cNvPr id="0" name=""/>
        <dsp:cNvSpPr/>
      </dsp:nvSpPr>
      <dsp:spPr>
        <a:xfrm>
          <a:off x="8229655" y="209693"/>
          <a:ext cx="1955812" cy="1955812"/>
        </a:xfrm>
        <a:prstGeom prst="ellipse">
          <a:avLst/>
        </a:prstGeom>
        <a:solidFill>
          <a:schemeClr val="accent1">
            <a:lumMod val="60000"/>
            <a:lumOff val="40000"/>
          </a:schemeClr>
        </a:solidFill>
        <a:ln>
          <a:noFill/>
        </a:ln>
        <a:effectLst/>
      </dsp:spPr>
      <dsp:style>
        <a:lnRef idx="0">
          <a:scrgbClr r="0" g="0" b="0"/>
        </a:lnRef>
        <a:fillRef idx="1">
          <a:scrgbClr r="0" g="0" b="0"/>
        </a:fillRef>
        <a:effectRef idx="0">
          <a:scrgbClr r="0" g="0" b="0"/>
        </a:effectRef>
        <a:fontRef idx="minor"/>
      </dsp:style>
    </dsp:sp>
    <dsp:sp modelId="{12B90FA6-2271-438A-BC01-3016DD5DC0D0}">
      <dsp:nvSpPr>
        <dsp:cNvPr id="0" name=""/>
        <dsp:cNvSpPr/>
      </dsp:nvSpPr>
      <dsp:spPr>
        <a:xfrm>
          <a:off x="8646468" y="626506"/>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0822E15-8311-42B2-A010-A011058E8A47}">
      <dsp:nvSpPr>
        <dsp:cNvPr id="0" name=""/>
        <dsp:cNvSpPr/>
      </dsp:nvSpPr>
      <dsp:spPr>
        <a:xfrm>
          <a:off x="7604436" y="2774693"/>
          <a:ext cx="3206250" cy="1957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622300">
            <a:lnSpc>
              <a:spcPct val="100000"/>
            </a:lnSpc>
            <a:spcBef>
              <a:spcPct val="0"/>
            </a:spcBef>
            <a:spcAft>
              <a:spcPct val="35000"/>
            </a:spcAft>
            <a:buNone/>
            <a:defRPr cap="all"/>
          </a:pPr>
          <a:r>
            <a:rPr lang="en-US" sz="1400" kern="1200" dirty="0"/>
            <a:t>Using the Model Contract Exhibit C – General Terms and Conditions provided, include a revised Exhibit C – General Terms and Conditions with suggested tracked changes in Microsoft® Word</a:t>
          </a:r>
          <a:r>
            <a:rPr lang="en-US" sz="1100" kern="1200" dirty="0"/>
            <a:t>®.</a:t>
          </a:r>
        </a:p>
      </dsp:txBody>
      <dsp:txXfrm>
        <a:off x="7604436" y="2774693"/>
        <a:ext cx="3206250" cy="195706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CE3C0E-9010-43D7-AF03-EF1F86D1AA68}">
      <dsp:nvSpPr>
        <dsp:cNvPr id="0" name=""/>
        <dsp:cNvSpPr/>
      </dsp:nvSpPr>
      <dsp:spPr>
        <a:xfrm rot="16200000">
          <a:off x="-630051" y="631254"/>
          <a:ext cx="2965847" cy="1703337"/>
        </a:xfrm>
        <a:prstGeom prst="flowChartManualOperation">
          <a:avLst/>
        </a:prstGeom>
        <a:solidFill>
          <a:schemeClr val="accent4">
            <a:shade val="5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US" sz="1600" kern="1200" dirty="0"/>
            <a:t>Understanding and Approach </a:t>
          </a:r>
        </a:p>
        <a:p>
          <a:pPr marL="0" lvl="0" indent="0" algn="ctr" defTabSz="711200">
            <a:lnSpc>
              <a:spcPct val="90000"/>
            </a:lnSpc>
            <a:spcBef>
              <a:spcPct val="0"/>
            </a:spcBef>
            <a:spcAft>
              <a:spcPct val="35000"/>
            </a:spcAft>
            <a:buNone/>
          </a:pPr>
          <a:r>
            <a:rPr lang="en-US" sz="1200" kern="1200" dirty="0"/>
            <a:t>(no more than 5 pages)</a:t>
          </a:r>
          <a:endParaRPr lang="en-US" sz="1600" kern="1200" dirty="0"/>
        </a:p>
      </dsp:txBody>
      <dsp:txXfrm rot="5400000">
        <a:off x="1204" y="593168"/>
        <a:ext cx="1703337" cy="1779509"/>
      </dsp:txXfrm>
    </dsp:sp>
    <dsp:sp modelId="{CB7FDC65-06F5-4351-AAE5-391F900DAE27}">
      <dsp:nvSpPr>
        <dsp:cNvPr id="0" name=""/>
        <dsp:cNvSpPr/>
      </dsp:nvSpPr>
      <dsp:spPr>
        <a:xfrm rot="16200000">
          <a:off x="1201037" y="631254"/>
          <a:ext cx="2965847" cy="1703337"/>
        </a:xfrm>
        <a:prstGeom prst="flowChartManualOperation">
          <a:avLst/>
        </a:prstGeom>
        <a:solidFill>
          <a:schemeClr val="accent4">
            <a:shade val="50000"/>
            <a:hueOff val="243813"/>
            <a:satOff val="-14088"/>
            <a:lumOff val="1949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US" sz="1600" kern="1200" dirty="0"/>
            <a:t>Corporate Qualifications </a:t>
          </a:r>
        </a:p>
        <a:p>
          <a:pPr marL="0" lvl="0" indent="0" algn="ctr" defTabSz="711200">
            <a:lnSpc>
              <a:spcPct val="90000"/>
            </a:lnSpc>
            <a:spcBef>
              <a:spcPct val="0"/>
            </a:spcBef>
            <a:spcAft>
              <a:spcPct val="35000"/>
            </a:spcAft>
            <a:buNone/>
          </a:pPr>
          <a:r>
            <a:rPr lang="en-US" sz="1200" kern="1200" dirty="0"/>
            <a:t>(no more than 5 pages)</a:t>
          </a:r>
          <a:endParaRPr lang="en-US" sz="1600" kern="1200" dirty="0"/>
        </a:p>
      </dsp:txBody>
      <dsp:txXfrm rot="5400000">
        <a:off x="1832292" y="593168"/>
        <a:ext cx="1703337" cy="1779509"/>
      </dsp:txXfrm>
    </dsp:sp>
    <dsp:sp modelId="{43A2E80D-8053-49B6-8E95-B8FEBD0EDAA7}">
      <dsp:nvSpPr>
        <dsp:cNvPr id="0" name=""/>
        <dsp:cNvSpPr/>
      </dsp:nvSpPr>
      <dsp:spPr>
        <a:xfrm rot="16200000">
          <a:off x="3032125" y="631254"/>
          <a:ext cx="2965847" cy="1703337"/>
        </a:xfrm>
        <a:prstGeom prst="flowChartManualOperation">
          <a:avLst/>
        </a:prstGeom>
        <a:solidFill>
          <a:schemeClr val="accent4">
            <a:shade val="50000"/>
            <a:hueOff val="487627"/>
            <a:satOff val="-28175"/>
            <a:lumOff val="3898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US" sz="1600" kern="1200" dirty="0"/>
            <a:t>Project Team Qualifications </a:t>
          </a:r>
        </a:p>
        <a:p>
          <a:pPr marL="0" lvl="0" indent="0" algn="ctr" defTabSz="711200">
            <a:lnSpc>
              <a:spcPct val="90000"/>
            </a:lnSpc>
            <a:spcBef>
              <a:spcPct val="0"/>
            </a:spcBef>
            <a:spcAft>
              <a:spcPct val="35000"/>
            </a:spcAft>
            <a:buNone/>
          </a:pPr>
          <a:r>
            <a:rPr lang="en-US" sz="1200" kern="1200" dirty="0"/>
            <a:t>(no more than 5 pages) *Resume for project team</a:t>
          </a:r>
          <a:endParaRPr lang="en-US" sz="1600" kern="1200" dirty="0"/>
        </a:p>
      </dsp:txBody>
      <dsp:txXfrm rot="5400000">
        <a:off x="3663380" y="593168"/>
        <a:ext cx="1703337" cy="1779509"/>
      </dsp:txXfrm>
    </dsp:sp>
    <dsp:sp modelId="{22E718FA-A308-48B0-9C26-A70682AC0E4F}">
      <dsp:nvSpPr>
        <dsp:cNvPr id="0" name=""/>
        <dsp:cNvSpPr/>
      </dsp:nvSpPr>
      <dsp:spPr>
        <a:xfrm rot="16200000">
          <a:off x="4920164" y="574303"/>
          <a:ext cx="2965847" cy="1817240"/>
        </a:xfrm>
        <a:prstGeom prst="flowChartManualOperation">
          <a:avLst/>
        </a:prstGeom>
        <a:solidFill>
          <a:schemeClr val="accent4">
            <a:shade val="50000"/>
            <a:hueOff val="487627"/>
            <a:satOff val="-28175"/>
            <a:lumOff val="38986"/>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US" sz="1600" kern="1200" dirty="0"/>
            <a:t>Past Projects Completed</a:t>
          </a:r>
        </a:p>
        <a:p>
          <a:pPr marL="0" lvl="0" indent="0" algn="ctr" defTabSz="711200">
            <a:lnSpc>
              <a:spcPct val="90000"/>
            </a:lnSpc>
            <a:spcBef>
              <a:spcPct val="0"/>
            </a:spcBef>
            <a:spcAft>
              <a:spcPct val="35000"/>
            </a:spcAft>
            <a:buNone/>
          </a:pPr>
          <a:r>
            <a:rPr lang="en-US" sz="1200" kern="1200" dirty="0"/>
            <a:t>(no more than 5 pages)</a:t>
          </a:r>
          <a:endParaRPr lang="en-US" sz="2000" kern="1200" dirty="0"/>
        </a:p>
      </dsp:txBody>
      <dsp:txXfrm rot="5400000">
        <a:off x="5494468" y="593168"/>
        <a:ext cx="1817240" cy="1779509"/>
      </dsp:txXfrm>
    </dsp:sp>
    <dsp:sp modelId="{1A97DC34-C9D1-42F7-921F-83DB8362EA90}">
      <dsp:nvSpPr>
        <dsp:cNvPr id="0" name=""/>
        <dsp:cNvSpPr/>
      </dsp:nvSpPr>
      <dsp:spPr>
        <a:xfrm rot="16200000">
          <a:off x="6808204" y="631254"/>
          <a:ext cx="2965847" cy="1703337"/>
        </a:xfrm>
        <a:prstGeom prst="flowChartManualOperation">
          <a:avLst/>
        </a:prstGeom>
        <a:solidFill>
          <a:schemeClr val="accent4">
            <a:shade val="50000"/>
            <a:hueOff val="243813"/>
            <a:satOff val="-14088"/>
            <a:lumOff val="19493"/>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1600" tIns="0" rIns="101600" bIns="0" numCol="1" spcCol="1270" anchor="ctr" anchorCtr="0">
          <a:noAutofit/>
        </a:bodyPr>
        <a:lstStyle/>
        <a:p>
          <a:pPr marL="0" lvl="0" indent="0" algn="ctr" defTabSz="711200">
            <a:lnSpc>
              <a:spcPct val="90000"/>
            </a:lnSpc>
            <a:spcBef>
              <a:spcPct val="0"/>
            </a:spcBef>
            <a:spcAft>
              <a:spcPct val="35000"/>
            </a:spcAft>
            <a:buNone/>
          </a:pPr>
          <a:r>
            <a:rPr lang="en-US" sz="1600" kern="1200" dirty="0"/>
            <a:t>Project Assumptions</a:t>
          </a:r>
        </a:p>
        <a:p>
          <a:pPr marL="0" lvl="0" indent="0" algn="ctr" defTabSz="711200">
            <a:lnSpc>
              <a:spcPct val="90000"/>
            </a:lnSpc>
            <a:spcBef>
              <a:spcPct val="0"/>
            </a:spcBef>
            <a:spcAft>
              <a:spcPct val="35000"/>
            </a:spcAft>
            <a:buNone/>
          </a:pPr>
          <a:r>
            <a:rPr lang="en-US" sz="1200" kern="1200" dirty="0"/>
            <a:t>(no more than 5 page)</a:t>
          </a:r>
          <a:endParaRPr lang="en-US" sz="2000" kern="1200" dirty="0"/>
        </a:p>
      </dsp:txBody>
      <dsp:txXfrm rot="5400000">
        <a:off x="7439459" y="593168"/>
        <a:ext cx="1703337" cy="177950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E8AFE-0022-4AE7-88FB-C0AD99F5E045}">
      <dsp:nvSpPr>
        <dsp:cNvPr id="0" name=""/>
        <dsp:cNvSpPr/>
      </dsp:nvSpPr>
      <dsp:spPr>
        <a:xfrm rot="5400000">
          <a:off x="7604332" y="-3441136"/>
          <a:ext cx="349357" cy="7321422"/>
        </a:xfrm>
        <a:prstGeom prst="round2SameRect">
          <a:avLst/>
        </a:prstGeom>
        <a:solidFill>
          <a:schemeClr val="accent4">
            <a:lumMod val="20000"/>
            <a:lumOff val="80000"/>
            <a:alpha val="9000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The current incumbent is National Security Industries. They have been servicing Covered California for 5 years. </a:t>
          </a:r>
        </a:p>
      </dsp:txBody>
      <dsp:txXfrm rot="-5400000">
        <a:off x="4118300" y="61950"/>
        <a:ext cx="7304368" cy="315249"/>
      </dsp:txXfrm>
    </dsp:sp>
    <dsp:sp modelId="{7E1FCF10-6464-4AE8-A62E-5766E3B6B590}">
      <dsp:nvSpPr>
        <dsp:cNvPr id="0" name=""/>
        <dsp:cNvSpPr/>
      </dsp:nvSpPr>
      <dsp:spPr>
        <a:xfrm>
          <a:off x="0" y="1226"/>
          <a:ext cx="4118300" cy="436697"/>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l" defTabSz="444500">
            <a:lnSpc>
              <a:spcPct val="90000"/>
            </a:lnSpc>
            <a:spcBef>
              <a:spcPct val="0"/>
            </a:spcBef>
            <a:spcAft>
              <a:spcPct val="35000"/>
            </a:spcAft>
            <a:buNone/>
          </a:pPr>
          <a:r>
            <a:rPr lang="en-US" sz="1000" kern="1200" dirty="0"/>
            <a:t>1. Who is the current incumbent and how long have they serviced Covered California? 	</a:t>
          </a:r>
        </a:p>
      </dsp:txBody>
      <dsp:txXfrm>
        <a:off x="21318" y="22544"/>
        <a:ext cx="4075664" cy="394061"/>
      </dsp:txXfrm>
    </dsp:sp>
    <dsp:sp modelId="{A85F448B-B48C-42E7-867F-8AA7B9AF3149}">
      <dsp:nvSpPr>
        <dsp:cNvPr id="0" name=""/>
        <dsp:cNvSpPr/>
      </dsp:nvSpPr>
      <dsp:spPr>
        <a:xfrm rot="5400000">
          <a:off x="7604332" y="-2982603"/>
          <a:ext cx="349357" cy="7321422"/>
        </a:xfrm>
        <a:prstGeom prst="round2SameRect">
          <a:avLst/>
        </a:prstGeom>
        <a:solidFill>
          <a:schemeClr val="bg2">
            <a:lumMod val="90000"/>
            <a:alpha val="9000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a:t>Standard Company uniform with identifying company patches. No jeans, skirts or outward facing t-shirts. Ties are not required. For more information, please see Exhibit A, Section H, 1- 8. </a:t>
          </a:r>
        </a:p>
      </dsp:txBody>
      <dsp:txXfrm rot="-5400000">
        <a:off x="4118300" y="520483"/>
        <a:ext cx="7304368" cy="315249"/>
      </dsp:txXfrm>
    </dsp:sp>
    <dsp:sp modelId="{393EC2D0-5E80-41CE-B1DB-972B32F2A898}">
      <dsp:nvSpPr>
        <dsp:cNvPr id="0" name=""/>
        <dsp:cNvSpPr/>
      </dsp:nvSpPr>
      <dsp:spPr>
        <a:xfrm>
          <a:off x="0" y="459758"/>
          <a:ext cx="4118300" cy="436697"/>
        </a:xfrm>
        <a:prstGeom prst="roundRect">
          <a:avLst/>
        </a:prstGeom>
        <a:solidFill>
          <a:schemeClr val="accent4">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l" defTabSz="444500">
            <a:lnSpc>
              <a:spcPct val="90000"/>
            </a:lnSpc>
            <a:spcBef>
              <a:spcPct val="0"/>
            </a:spcBef>
            <a:spcAft>
              <a:spcPct val="35000"/>
            </a:spcAft>
            <a:buNone/>
          </a:pPr>
          <a:r>
            <a:rPr lang="en-US" sz="1000" kern="1200" dirty="0"/>
            <a:t>2. What is the preferred uniform type/style? 	</a:t>
          </a:r>
        </a:p>
      </dsp:txBody>
      <dsp:txXfrm>
        <a:off x="21318" y="481076"/>
        <a:ext cx="4075664" cy="394061"/>
      </dsp:txXfrm>
    </dsp:sp>
    <dsp:sp modelId="{B844B5D3-4932-4139-AA8E-3164EE6D056B}">
      <dsp:nvSpPr>
        <dsp:cNvPr id="0" name=""/>
        <dsp:cNvSpPr/>
      </dsp:nvSpPr>
      <dsp:spPr>
        <a:xfrm rot="5400000">
          <a:off x="7604332" y="-2524071"/>
          <a:ext cx="349357" cy="7321422"/>
        </a:xfrm>
        <a:prstGeom prst="round2SameRect">
          <a:avLst/>
        </a:prstGeom>
        <a:solidFill>
          <a:schemeClr val="accent4">
            <a:lumMod val="20000"/>
            <a:lumOff val="80000"/>
            <a:alpha val="9000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a:t>Please see RFP Section 2.1.4. </a:t>
          </a:r>
        </a:p>
      </dsp:txBody>
      <dsp:txXfrm rot="-5400000">
        <a:off x="4118300" y="979015"/>
        <a:ext cx="7304368" cy="315249"/>
      </dsp:txXfrm>
    </dsp:sp>
    <dsp:sp modelId="{3899B591-5EDB-4529-BB71-6C0EC79A97A7}">
      <dsp:nvSpPr>
        <dsp:cNvPr id="0" name=""/>
        <dsp:cNvSpPr/>
      </dsp:nvSpPr>
      <dsp:spPr>
        <a:xfrm>
          <a:off x="0" y="918290"/>
          <a:ext cx="4118300" cy="436697"/>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l" defTabSz="444500">
            <a:lnSpc>
              <a:spcPct val="90000"/>
            </a:lnSpc>
            <a:spcBef>
              <a:spcPct val="0"/>
            </a:spcBef>
            <a:spcAft>
              <a:spcPct val="35000"/>
            </a:spcAft>
            <a:buNone/>
          </a:pPr>
          <a:r>
            <a:rPr lang="en-US" sz="1000" kern="1200" dirty="0"/>
            <a:t>3. Are there any special training requirements? Ex. First Aid/CPR/AED, etc.? 	</a:t>
          </a:r>
        </a:p>
      </dsp:txBody>
      <dsp:txXfrm>
        <a:off x="21318" y="939608"/>
        <a:ext cx="4075664" cy="394061"/>
      </dsp:txXfrm>
    </dsp:sp>
    <dsp:sp modelId="{0B11BC1F-FEE4-40AD-B3C7-85F3E90235BE}">
      <dsp:nvSpPr>
        <dsp:cNvPr id="0" name=""/>
        <dsp:cNvSpPr/>
      </dsp:nvSpPr>
      <dsp:spPr>
        <a:xfrm rot="5400000">
          <a:off x="7604332" y="-2046904"/>
          <a:ext cx="349357" cy="7321422"/>
        </a:xfrm>
        <a:prstGeom prst="round2SameRect">
          <a:avLst/>
        </a:prstGeom>
        <a:solidFill>
          <a:schemeClr val="bg2">
            <a:lumMod val="90000"/>
            <a:alpha val="9000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a:t>Covered California will provide a desktop computer, desk phone, printer, and walkie-talkie. </a:t>
          </a:r>
        </a:p>
      </dsp:txBody>
      <dsp:txXfrm rot="-5400000">
        <a:off x="4118300" y="1456182"/>
        <a:ext cx="7304368" cy="315249"/>
      </dsp:txXfrm>
    </dsp:sp>
    <dsp:sp modelId="{D905712E-CACB-49B7-AAE3-6447E6922E7D}">
      <dsp:nvSpPr>
        <dsp:cNvPr id="0" name=""/>
        <dsp:cNvSpPr/>
      </dsp:nvSpPr>
      <dsp:spPr>
        <a:xfrm>
          <a:off x="0" y="1376823"/>
          <a:ext cx="4118300" cy="436697"/>
        </a:xfrm>
        <a:prstGeom prst="roundRect">
          <a:avLst/>
        </a:prstGeom>
        <a:solidFill>
          <a:schemeClr val="accent4">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l" defTabSz="444500">
            <a:lnSpc>
              <a:spcPct val="90000"/>
            </a:lnSpc>
            <a:spcBef>
              <a:spcPct val="0"/>
            </a:spcBef>
            <a:spcAft>
              <a:spcPct val="35000"/>
            </a:spcAft>
            <a:buNone/>
          </a:pPr>
          <a:r>
            <a:rPr lang="en-US" sz="1000" kern="1200" dirty="0"/>
            <a:t>4. Is there any equipment provided by the State? 	</a:t>
          </a:r>
        </a:p>
      </dsp:txBody>
      <dsp:txXfrm>
        <a:off x="21318" y="1398141"/>
        <a:ext cx="4075664" cy="394061"/>
      </dsp:txXfrm>
    </dsp:sp>
    <dsp:sp modelId="{5073C9B1-5409-4A9D-B207-140071167513}">
      <dsp:nvSpPr>
        <dsp:cNvPr id="0" name=""/>
        <dsp:cNvSpPr/>
      </dsp:nvSpPr>
      <dsp:spPr>
        <a:xfrm rot="5400000">
          <a:off x="7604332" y="-1607007"/>
          <a:ext cx="349357" cy="7321422"/>
        </a:xfrm>
        <a:prstGeom prst="round2SameRect">
          <a:avLst/>
        </a:prstGeom>
        <a:solidFill>
          <a:schemeClr val="accent4">
            <a:lumMod val="20000"/>
            <a:lumOff val="80000"/>
            <a:alpha val="9000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a:t>Guards: Cell phone, rain attire (boots, jackets, umbrellas, hats). Please see RFP Section 2.1.2 for more information. </a:t>
          </a:r>
        </a:p>
      </dsp:txBody>
      <dsp:txXfrm rot="-5400000">
        <a:off x="4118300" y="1896079"/>
        <a:ext cx="7304368" cy="315249"/>
      </dsp:txXfrm>
    </dsp:sp>
    <dsp:sp modelId="{083A7030-F2BD-4A06-BEF2-25B29FFC5DD8}">
      <dsp:nvSpPr>
        <dsp:cNvPr id="0" name=""/>
        <dsp:cNvSpPr/>
      </dsp:nvSpPr>
      <dsp:spPr>
        <a:xfrm>
          <a:off x="0" y="1835355"/>
          <a:ext cx="4118300" cy="436697"/>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l" defTabSz="444500">
            <a:lnSpc>
              <a:spcPct val="90000"/>
            </a:lnSpc>
            <a:spcBef>
              <a:spcPct val="0"/>
            </a:spcBef>
            <a:spcAft>
              <a:spcPct val="35000"/>
            </a:spcAft>
            <a:buNone/>
          </a:pPr>
          <a:r>
            <a:rPr lang="en-US" sz="1000" kern="1200" dirty="0"/>
            <a:t>5. What other equipment is required for the Security Professionals? 	</a:t>
          </a:r>
        </a:p>
      </dsp:txBody>
      <dsp:txXfrm>
        <a:off x="21318" y="1856673"/>
        <a:ext cx="4075664" cy="394061"/>
      </dsp:txXfrm>
    </dsp:sp>
    <dsp:sp modelId="{D0F67EF3-AD34-4A76-B627-2E2450CFF3CF}">
      <dsp:nvSpPr>
        <dsp:cNvPr id="0" name=""/>
        <dsp:cNvSpPr/>
      </dsp:nvSpPr>
      <dsp:spPr>
        <a:xfrm rot="5400000">
          <a:off x="7604332" y="-1148475"/>
          <a:ext cx="349357" cy="7321422"/>
        </a:xfrm>
        <a:prstGeom prst="round2SameRect">
          <a:avLst/>
        </a:prstGeom>
        <a:solidFill>
          <a:schemeClr val="bg2">
            <a:lumMod val="90000"/>
            <a:alpha val="9000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Please refer to Exhibit B of the Model Contract for detailed information about the State’s Payment Terms. </a:t>
          </a:r>
        </a:p>
      </dsp:txBody>
      <dsp:txXfrm rot="-5400000">
        <a:off x="4118300" y="2354611"/>
        <a:ext cx="7304368" cy="315249"/>
      </dsp:txXfrm>
    </dsp:sp>
    <dsp:sp modelId="{6F61E3D7-A8F7-468B-A483-58B84AAB385D}">
      <dsp:nvSpPr>
        <dsp:cNvPr id="0" name=""/>
        <dsp:cNvSpPr/>
      </dsp:nvSpPr>
      <dsp:spPr>
        <a:xfrm>
          <a:off x="0" y="2293887"/>
          <a:ext cx="4118300" cy="436697"/>
        </a:xfrm>
        <a:prstGeom prst="roundRect">
          <a:avLst/>
        </a:prstGeom>
        <a:solidFill>
          <a:schemeClr val="accent4">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l" defTabSz="444500">
            <a:lnSpc>
              <a:spcPct val="90000"/>
            </a:lnSpc>
            <a:spcBef>
              <a:spcPct val="0"/>
            </a:spcBef>
            <a:spcAft>
              <a:spcPct val="35000"/>
            </a:spcAft>
            <a:buNone/>
          </a:pPr>
          <a:r>
            <a:rPr lang="en-US" sz="1000" kern="1200" dirty="0"/>
            <a:t>6. What is the State’s standard payment terms? 	</a:t>
          </a:r>
        </a:p>
      </dsp:txBody>
      <dsp:txXfrm>
        <a:off x="21318" y="2315205"/>
        <a:ext cx="4075664" cy="394061"/>
      </dsp:txXfrm>
    </dsp:sp>
    <dsp:sp modelId="{8F1D1CCB-82D1-4FF9-B52A-2BA4895B921A}">
      <dsp:nvSpPr>
        <dsp:cNvPr id="0" name=""/>
        <dsp:cNvSpPr/>
      </dsp:nvSpPr>
      <dsp:spPr>
        <a:xfrm rot="5400000">
          <a:off x="7604332" y="-689943"/>
          <a:ext cx="349357" cy="7321422"/>
        </a:xfrm>
        <a:prstGeom prst="round2SameRect">
          <a:avLst/>
        </a:prstGeom>
        <a:solidFill>
          <a:schemeClr val="accent4">
            <a:lumMod val="20000"/>
            <a:lumOff val="80000"/>
            <a:alpha val="9000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a:t>The rates are fully loaded rates, per the language in the model Contract, Exhibit B – Attachment 1. Addendum 1 adds clarification language about state and local tazes being inclusive of the fully loaded rates. </a:t>
          </a:r>
        </a:p>
      </dsp:txBody>
      <dsp:txXfrm rot="-5400000">
        <a:off x="4118300" y="2813143"/>
        <a:ext cx="7304368" cy="315249"/>
      </dsp:txXfrm>
    </dsp:sp>
    <dsp:sp modelId="{4EB61B50-50A5-4D1F-B0DB-C3946D191BA2}">
      <dsp:nvSpPr>
        <dsp:cNvPr id="0" name=""/>
        <dsp:cNvSpPr/>
      </dsp:nvSpPr>
      <dsp:spPr>
        <a:xfrm>
          <a:off x="0" y="2752419"/>
          <a:ext cx="4118300" cy="436697"/>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l" defTabSz="444500">
            <a:lnSpc>
              <a:spcPct val="90000"/>
            </a:lnSpc>
            <a:spcBef>
              <a:spcPct val="0"/>
            </a:spcBef>
            <a:spcAft>
              <a:spcPct val="35000"/>
            </a:spcAft>
            <a:buNone/>
          </a:pPr>
          <a:r>
            <a:rPr lang="en-US" sz="1000" kern="1200" dirty="0"/>
            <a:t>7. Is the State exempt from payment of state and local sales and use taxes? 	</a:t>
          </a:r>
        </a:p>
      </dsp:txBody>
      <dsp:txXfrm>
        <a:off x="21318" y="2773737"/>
        <a:ext cx="4075664" cy="394061"/>
      </dsp:txXfrm>
    </dsp:sp>
    <dsp:sp modelId="{3F3901EC-618D-45E7-86D2-B6706E562EC4}">
      <dsp:nvSpPr>
        <dsp:cNvPr id="0" name=""/>
        <dsp:cNvSpPr/>
      </dsp:nvSpPr>
      <dsp:spPr>
        <a:xfrm rot="5400000">
          <a:off x="7604332" y="-231411"/>
          <a:ext cx="349357" cy="7321422"/>
        </a:xfrm>
        <a:prstGeom prst="round2SameRect">
          <a:avLst/>
        </a:prstGeom>
        <a:solidFill>
          <a:schemeClr val="bg2">
            <a:lumMod val="90000"/>
            <a:alpha val="9000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a:t>The State has not experienced any challenges at either site. </a:t>
          </a:r>
        </a:p>
      </dsp:txBody>
      <dsp:txXfrm rot="-5400000">
        <a:off x="4118300" y="3271675"/>
        <a:ext cx="7304368" cy="315249"/>
      </dsp:txXfrm>
    </dsp:sp>
    <dsp:sp modelId="{86A5089E-B0BE-4012-AA51-EE1702868CE8}">
      <dsp:nvSpPr>
        <dsp:cNvPr id="0" name=""/>
        <dsp:cNvSpPr/>
      </dsp:nvSpPr>
      <dsp:spPr>
        <a:xfrm>
          <a:off x="0" y="3210951"/>
          <a:ext cx="4118300" cy="436697"/>
        </a:xfrm>
        <a:prstGeom prst="roundRect">
          <a:avLst/>
        </a:prstGeom>
        <a:solidFill>
          <a:schemeClr val="accent4">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l" defTabSz="444500">
            <a:lnSpc>
              <a:spcPct val="90000"/>
            </a:lnSpc>
            <a:spcBef>
              <a:spcPct val="0"/>
            </a:spcBef>
            <a:spcAft>
              <a:spcPct val="35000"/>
            </a:spcAft>
            <a:buNone/>
          </a:pPr>
          <a:r>
            <a:rPr lang="en-US" sz="1000" kern="1200" dirty="0"/>
            <a:t>8. What challenges is the State experiencing at the various sites? 	</a:t>
          </a:r>
        </a:p>
      </dsp:txBody>
      <dsp:txXfrm>
        <a:off x="21318" y="3232269"/>
        <a:ext cx="4075664" cy="394061"/>
      </dsp:txXfrm>
    </dsp:sp>
    <dsp:sp modelId="{4FC36129-6D30-4FD1-8688-376EB415ACB5}">
      <dsp:nvSpPr>
        <dsp:cNvPr id="0" name=""/>
        <dsp:cNvSpPr/>
      </dsp:nvSpPr>
      <dsp:spPr>
        <a:xfrm rot="5400000">
          <a:off x="7604332" y="227121"/>
          <a:ext cx="349357" cy="7321422"/>
        </a:xfrm>
        <a:prstGeom prst="round2SameRect">
          <a:avLst/>
        </a:prstGeom>
        <a:solidFill>
          <a:schemeClr val="accent4">
            <a:lumMod val="20000"/>
            <a:lumOff val="80000"/>
            <a:alpha val="9000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dirty="0"/>
            <a:t>Covered California does not have a preference, but would consider hiring incumbents. </a:t>
          </a:r>
        </a:p>
      </dsp:txBody>
      <dsp:txXfrm rot="-5400000">
        <a:off x="4118300" y="3730207"/>
        <a:ext cx="7304368" cy="315249"/>
      </dsp:txXfrm>
    </dsp:sp>
    <dsp:sp modelId="{60BA600D-6485-4769-9834-08E1976B2FD7}">
      <dsp:nvSpPr>
        <dsp:cNvPr id="0" name=""/>
        <dsp:cNvSpPr/>
      </dsp:nvSpPr>
      <dsp:spPr>
        <a:xfrm>
          <a:off x="0" y="3669483"/>
          <a:ext cx="4118300" cy="436697"/>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l" defTabSz="444500">
            <a:lnSpc>
              <a:spcPct val="90000"/>
            </a:lnSpc>
            <a:spcBef>
              <a:spcPct val="0"/>
            </a:spcBef>
            <a:spcAft>
              <a:spcPct val="35000"/>
            </a:spcAft>
            <a:buNone/>
          </a:pPr>
          <a:r>
            <a:rPr lang="en-US" sz="1000" kern="1200" dirty="0"/>
            <a:t>9. Does the State have a preference to retain incumbent employees that are in good standing and meet the hiring criteria of the Proposer? 	</a:t>
          </a:r>
        </a:p>
      </dsp:txBody>
      <dsp:txXfrm>
        <a:off x="21318" y="3690801"/>
        <a:ext cx="4075664" cy="394061"/>
      </dsp:txXfrm>
    </dsp:sp>
    <dsp:sp modelId="{82053898-78AD-430F-A607-58278972C7B8}">
      <dsp:nvSpPr>
        <dsp:cNvPr id="0" name=""/>
        <dsp:cNvSpPr/>
      </dsp:nvSpPr>
      <dsp:spPr>
        <a:xfrm rot="5400000">
          <a:off x="7604332" y="685653"/>
          <a:ext cx="349357" cy="7321422"/>
        </a:xfrm>
        <a:prstGeom prst="round2SameRect">
          <a:avLst/>
        </a:prstGeom>
        <a:solidFill>
          <a:schemeClr val="bg2">
            <a:lumMod val="90000"/>
            <a:alpha val="9000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Yes. </a:t>
          </a:r>
        </a:p>
      </dsp:txBody>
      <dsp:txXfrm rot="-5400000">
        <a:off x="4118300" y="4188739"/>
        <a:ext cx="7304368" cy="315249"/>
      </dsp:txXfrm>
    </dsp:sp>
    <dsp:sp modelId="{D1678126-1B56-4A7A-9AAF-25E64862FCA9}">
      <dsp:nvSpPr>
        <dsp:cNvPr id="0" name=""/>
        <dsp:cNvSpPr/>
      </dsp:nvSpPr>
      <dsp:spPr>
        <a:xfrm>
          <a:off x="0" y="4128015"/>
          <a:ext cx="4118300" cy="436697"/>
        </a:xfrm>
        <a:prstGeom prst="roundRect">
          <a:avLst/>
        </a:prstGeom>
        <a:solidFill>
          <a:schemeClr val="accent4">
            <a:lumMod val="50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l" defTabSz="444500">
            <a:lnSpc>
              <a:spcPct val="90000"/>
            </a:lnSpc>
            <a:spcBef>
              <a:spcPct val="0"/>
            </a:spcBef>
            <a:spcAft>
              <a:spcPct val="35000"/>
            </a:spcAft>
            <a:buNone/>
          </a:pPr>
          <a:r>
            <a:rPr lang="en-US" sz="1000" kern="1200" dirty="0"/>
            <a:t>10. Are there restroom facilities in close proximity to all of the posts at all sites? 	</a:t>
          </a:r>
        </a:p>
      </dsp:txBody>
      <dsp:txXfrm>
        <a:off x="21318" y="4149333"/>
        <a:ext cx="4075664" cy="394061"/>
      </dsp:txXfrm>
    </dsp:sp>
    <dsp:sp modelId="{61B66628-1D94-4DC5-B830-59856354D821}">
      <dsp:nvSpPr>
        <dsp:cNvPr id="0" name=""/>
        <dsp:cNvSpPr/>
      </dsp:nvSpPr>
      <dsp:spPr>
        <a:xfrm rot="5400000">
          <a:off x="7604332" y="1144185"/>
          <a:ext cx="349357" cy="7321422"/>
        </a:xfrm>
        <a:prstGeom prst="round2SameRect">
          <a:avLst/>
        </a:prstGeom>
        <a:solidFill>
          <a:schemeClr val="accent4">
            <a:lumMod val="20000"/>
            <a:lumOff val="80000"/>
            <a:alpha val="9000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17145" rIns="34290" bIns="17145" numCol="1" spcCol="1270" anchor="ctr" anchorCtr="0">
          <a:noAutofit/>
        </a:bodyPr>
        <a:lstStyle/>
        <a:p>
          <a:pPr marL="57150" lvl="1" indent="-57150" algn="l" defTabSz="400050">
            <a:lnSpc>
              <a:spcPct val="90000"/>
            </a:lnSpc>
            <a:spcBef>
              <a:spcPct val="0"/>
            </a:spcBef>
            <a:spcAft>
              <a:spcPct val="15000"/>
            </a:spcAft>
            <a:buChar char="•"/>
          </a:pPr>
          <a:r>
            <a:rPr lang="en-US" sz="900" kern="1200"/>
            <a:t>Yes. </a:t>
          </a:r>
        </a:p>
      </dsp:txBody>
      <dsp:txXfrm rot="-5400000">
        <a:off x="4118300" y="4647271"/>
        <a:ext cx="7304368" cy="315249"/>
      </dsp:txXfrm>
    </dsp:sp>
    <dsp:sp modelId="{F6E75F26-C0E3-40E2-A15A-06BEC7AB26FD}">
      <dsp:nvSpPr>
        <dsp:cNvPr id="0" name=""/>
        <dsp:cNvSpPr/>
      </dsp:nvSpPr>
      <dsp:spPr>
        <a:xfrm>
          <a:off x="0" y="4586548"/>
          <a:ext cx="4118300" cy="436697"/>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19050" rIns="38100" bIns="19050" numCol="1" spcCol="1270" anchor="ctr" anchorCtr="0">
          <a:noAutofit/>
        </a:bodyPr>
        <a:lstStyle/>
        <a:p>
          <a:pPr marL="0" lvl="0" indent="0" algn="l" defTabSz="444500">
            <a:lnSpc>
              <a:spcPct val="90000"/>
            </a:lnSpc>
            <a:spcBef>
              <a:spcPct val="0"/>
            </a:spcBef>
            <a:spcAft>
              <a:spcPct val="35000"/>
            </a:spcAft>
            <a:buNone/>
          </a:pPr>
          <a:r>
            <a:rPr lang="en-US" sz="1000" kern="1200" dirty="0"/>
            <a:t>11. For inclement weather, is there shelter available for the security professionals at all sites? 	</a:t>
          </a:r>
        </a:p>
      </dsp:txBody>
      <dsp:txXfrm>
        <a:off x="21318" y="4607866"/>
        <a:ext cx="4075664" cy="39406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E8AFE-0022-4AE7-88FB-C0AD99F5E045}">
      <dsp:nvSpPr>
        <dsp:cNvPr id="0" name=""/>
        <dsp:cNvSpPr/>
      </dsp:nvSpPr>
      <dsp:spPr>
        <a:xfrm rot="5400000">
          <a:off x="7586913" y="-3417629"/>
          <a:ext cx="384195" cy="7321422"/>
        </a:xfrm>
        <a:prstGeom prst="round2SameRect">
          <a:avLst/>
        </a:prstGeom>
        <a:solidFill>
          <a:schemeClr val="bg2">
            <a:lumMod val="90000"/>
            <a:alpha val="9000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Font typeface="+mj-lt"/>
            <a:buAutoNum type="alphaLcPeriod"/>
          </a:pPr>
          <a:r>
            <a:rPr lang="en-US" sz="1100" kern="1200" dirty="0"/>
            <a:t>They will relieve each other with overlapping shifts. </a:t>
          </a:r>
        </a:p>
      </dsp:txBody>
      <dsp:txXfrm rot="-5400000">
        <a:off x="4118300" y="69739"/>
        <a:ext cx="7302667" cy="346685"/>
      </dsp:txXfrm>
    </dsp:sp>
    <dsp:sp modelId="{7E1FCF10-6464-4AE8-A62E-5766E3B6B590}">
      <dsp:nvSpPr>
        <dsp:cNvPr id="0" name=""/>
        <dsp:cNvSpPr/>
      </dsp:nvSpPr>
      <dsp:spPr>
        <a:xfrm>
          <a:off x="0" y="2959"/>
          <a:ext cx="4118300" cy="480244"/>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l" defTabSz="400050">
            <a:lnSpc>
              <a:spcPct val="90000"/>
            </a:lnSpc>
            <a:spcBef>
              <a:spcPct val="0"/>
            </a:spcBef>
            <a:spcAft>
              <a:spcPct val="35000"/>
            </a:spcAft>
            <a:buNone/>
          </a:pPr>
          <a:r>
            <a:rPr lang="en-US" sz="900" kern="1200" dirty="0"/>
            <a:t>12. How are security officers relieved when taking required Rest and Meal Breaks? 	</a:t>
          </a:r>
        </a:p>
      </dsp:txBody>
      <dsp:txXfrm>
        <a:off x="23444" y="26403"/>
        <a:ext cx="4071412" cy="433356"/>
      </dsp:txXfrm>
    </dsp:sp>
    <dsp:sp modelId="{DAB6A552-C4AE-4BAD-9017-28CD93F178DF}">
      <dsp:nvSpPr>
        <dsp:cNvPr id="0" name=""/>
        <dsp:cNvSpPr/>
      </dsp:nvSpPr>
      <dsp:spPr>
        <a:xfrm rot="5400000">
          <a:off x="7586913" y="-2913373"/>
          <a:ext cx="384195" cy="7321422"/>
        </a:xfrm>
        <a:prstGeom prst="round2SameRect">
          <a:avLst/>
        </a:prstGeom>
        <a:solidFill>
          <a:schemeClr val="accent4">
            <a:lumMod val="20000"/>
            <a:lumOff val="80000"/>
            <a:alpha val="9000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Font typeface="+mj-lt"/>
            <a:buAutoNum type="alphaLcPeriod"/>
          </a:pPr>
          <a:r>
            <a:rPr lang="en-US" sz="1100" kern="1200" dirty="0"/>
            <a:t>Security Officers are provided two (2) 15-minute paid breaks and one (1) 30-minute unpaid lunch </a:t>
          </a:r>
        </a:p>
      </dsp:txBody>
      <dsp:txXfrm rot="-5400000">
        <a:off x="4118300" y="573995"/>
        <a:ext cx="7302667" cy="346685"/>
      </dsp:txXfrm>
    </dsp:sp>
    <dsp:sp modelId="{335615E5-DA31-43F9-8CB6-320342EAB387}">
      <dsp:nvSpPr>
        <dsp:cNvPr id="0" name=""/>
        <dsp:cNvSpPr/>
      </dsp:nvSpPr>
      <dsp:spPr>
        <a:xfrm>
          <a:off x="0" y="507215"/>
          <a:ext cx="4118300" cy="480244"/>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l" defTabSz="400050">
            <a:lnSpc>
              <a:spcPct val="90000"/>
            </a:lnSpc>
            <a:spcBef>
              <a:spcPct val="0"/>
            </a:spcBef>
            <a:spcAft>
              <a:spcPct val="35000"/>
            </a:spcAft>
            <a:buFont typeface="+mj-lt"/>
            <a:buNone/>
          </a:pPr>
          <a:r>
            <a:rPr lang="en-US" sz="900" kern="1200" dirty="0"/>
            <a:t>13. Are the security officers given 30 minute unpaid or paid breaks? 	</a:t>
          </a:r>
        </a:p>
      </dsp:txBody>
      <dsp:txXfrm>
        <a:off x="23444" y="530659"/>
        <a:ext cx="4071412" cy="433356"/>
      </dsp:txXfrm>
    </dsp:sp>
    <dsp:sp modelId="{E63506A4-6854-43A6-A543-0D241C074A96}">
      <dsp:nvSpPr>
        <dsp:cNvPr id="0" name=""/>
        <dsp:cNvSpPr/>
      </dsp:nvSpPr>
      <dsp:spPr>
        <a:xfrm rot="5400000">
          <a:off x="7586913" y="-2409116"/>
          <a:ext cx="384195" cy="7321422"/>
        </a:xfrm>
        <a:prstGeom prst="round2SameRect">
          <a:avLst/>
        </a:prstGeom>
        <a:solidFill>
          <a:schemeClr val="bg2">
            <a:lumMod val="90000"/>
            <a:alpha val="9000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Font typeface="+mj-lt"/>
            <a:buAutoNum type="alphaLcPeriod"/>
          </a:pPr>
          <a:r>
            <a:rPr lang="en-US" sz="1100" kern="1200"/>
            <a:t>No. </a:t>
          </a:r>
        </a:p>
      </dsp:txBody>
      <dsp:txXfrm rot="-5400000">
        <a:off x="4118300" y="1078252"/>
        <a:ext cx="7302667" cy="346685"/>
      </dsp:txXfrm>
    </dsp:sp>
    <dsp:sp modelId="{075FA2E4-CFAB-438C-B01B-62F0CCD36404}">
      <dsp:nvSpPr>
        <dsp:cNvPr id="0" name=""/>
        <dsp:cNvSpPr/>
      </dsp:nvSpPr>
      <dsp:spPr>
        <a:xfrm>
          <a:off x="0" y="1011472"/>
          <a:ext cx="4118300" cy="480244"/>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l" defTabSz="400050">
            <a:lnSpc>
              <a:spcPct val="90000"/>
            </a:lnSpc>
            <a:spcBef>
              <a:spcPct val="0"/>
            </a:spcBef>
            <a:spcAft>
              <a:spcPct val="35000"/>
            </a:spcAft>
            <a:buFont typeface="+mj-lt"/>
            <a:buNone/>
          </a:pPr>
          <a:r>
            <a:rPr lang="en-US" sz="900" kern="1200" dirty="0"/>
            <a:t>14. Is the current security workforce covered by a collective bargaining agreement with their employer? If so, will a copy of the CBA be provided, since vendors may be legally bound to honor economic aspects of that CBA? 	</a:t>
          </a:r>
        </a:p>
      </dsp:txBody>
      <dsp:txXfrm>
        <a:off x="23444" y="1034916"/>
        <a:ext cx="4071412" cy="433356"/>
      </dsp:txXfrm>
    </dsp:sp>
    <dsp:sp modelId="{E589B94B-F64E-442B-BA7D-CC1B525D5F73}">
      <dsp:nvSpPr>
        <dsp:cNvPr id="0" name=""/>
        <dsp:cNvSpPr/>
      </dsp:nvSpPr>
      <dsp:spPr>
        <a:xfrm rot="5400000">
          <a:off x="7586913" y="-1904860"/>
          <a:ext cx="384195" cy="7321422"/>
        </a:xfrm>
        <a:prstGeom prst="round2SameRect">
          <a:avLst/>
        </a:prstGeom>
        <a:solidFill>
          <a:schemeClr val="accent4">
            <a:lumMod val="20000"/>
            <a:lumOff val="80000"/>
            <a:alpha val="9000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Font typeface="+mj-lt"/>
            <a:buAutoNum type="alphaLcPeriod"/>
          </a:pPr>
          <a:r>
            <a:rPr lang="en-US" sz="1100" kern="1200" dirty="0"/>
            <a:t>To obtain a larger pool of bidders </a:t>
          </a:r>
        </a:p>
      </dsp:txBody>
      <dsp:txXfrm rot="-5400000">
        <a:off x="4118300" y="1582508"/>
        <a:ext cx="7302667" cy="346685"/>
      </dsp:txXfrm>
    </dsp:sp>
    <dsp:sp modelId="{75DAF5C4-B574-4C7A-8B4C-761FAF160FF0}">
      <dsp:nvSpPr>
        <dsp:cNvPr id="0" name=""/>
        <dsp:cNvSpPr/>
      </dsp:nvSpPr>
      <dsp:spPr>
        <a:xfrm>
          <a:off x="0" y="1515729"/>
          <a:ext cx="4118300" cy="480244"/>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l" defTabSz="400050">
            <a:lnSpc>
              <a:spcPct val="90000"/>
            </a:lnSpc>
            <a:spcBef>
              <a:spcPct val="0"/>
            </a:spcBef>
            <a:spcAft>
              <a:spcPct val="35000"/>
            </a:spcAft>
            <a:buFont typeface="+mj-lt"/>
            <a:buNone/>
          </a:pPr>
          <a:r>
            <a:rPr lang="en-US" sz="900" kern="1200" dirty="0"/>
            <a:t>15. What is the reason for going out to bid for security services? 	</a:t>
          </a:r>
        </a:p>
      </dsp:txBody>
      <dsp:txXfrm>
        <a:off x="23444" y="1539173"/>
        <a:ext cx="4071412" cy="433356"/>
      </dsp:txXfrm>
    </dsp:sp>
    <dsp:sp modelId="{463E39A9-6E69-4505-9BED-62DBC1D06806}">
      <dsp:nvSpPr>
        <dsp:cNvPr id="0" name=""/>
        <dsp:cNvSpPr/>
      </dsp:nvSpPr>
      <dsp:spPr>
        <a:xfrm rot="5400000">
          <a:off x="7586913" y="-1400603"/>
          <a:ext cx="384195" cy="7321422"/>
        </a:xfrm>
        <a:prstGeom prst="round2SameRect">
          <a:avLst/>
        </a:prstGeom>
        <a:solidFill>
          <a:schemeClr val="bg2">
            <a:lumMod val="90000"/>
            <a:alpha val="9000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Font typeface="+mj-lt"/>
            <a:buAutoNum type="alphaLcPeriod"/>
          </a:pPr>
          <a:r>
            <a:rPr lang="en-US" sz="1100" kern="1200"/>
            <a:t>Yes, parking is available to the contractor’s employees. There is no fee associated with parking. </a:t>
          </a:r>
        </a:p>
      </dsp:txBody>
      <dsp:txXfrm rot="-5400000">
        <a:off x="4118300" y="2086765"/>
        <a:ext cx="7302667" cy="346685"/>
      </dsp:txXfrm>
    </dsp:sp>
    <dsp:sp modelId="{E54CF984-8997-4D83-867E-D1A685282467}">
      <dsp:nvSpPr>
        <dsp:cNvPr id="0" name=""/>
        <dsp:cNvSpPr/>
      </dsp:nvSpPr>
      <dsp:spPr>
        <a:xfrm>
          <a:off x="0" y="2019985"/>
          <a:ext cx="4118300" cy="480244"/>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l" defTabSz="400050">
            <a:lnSpc>
              <a:spcPct val="90000"/>
            </a:lnSpc>
            <a:spcBef>
              <a:spcPct val="0"/>
            </a:spcBef>
            <a:spcAft>
              <a:spcPct val="35000"/>
            </a:spcAft>
            <a:buFont typeface="+mj-lt"/>
            <a:buNone/>
          </a:pPr>
          <a:r>
            <a:rPr lang="en-US" sz="900" kern="1200" dirty="0"/>
            <a:t>16. Is employee parking available to the contractor’s employees? If so, is there a fee associated with parking? 	</a:t>
          </a:r>
        </a:p>
      </dsp:txBody>
      <dsp:txXfrm>
        <a:off x="23444" y="2043429"/>
        <a:ext cx="4071412" cy="433356"/>
      </dsp:txXfrm>
    </dsp:sp>
    <dsp:sp modelId="{C217E0F9-5176-497D-B567-2873E8B55040}">
      <dsp:nvSpPr>
        <dsp:cNvPr id="0" name=""/>
        <dsp:cNvSpPr/>
      </dsp:nvSpPr>
      <dsp:spPr>
        <a:xfrm rot="5400000">
          <a:off x="7586913" y="-896347"/>
          <a:ext cx="384195" cy="7321422"/>
        </a:xfrm>
        <a:prstGeom prst="round2SameRect">
          <a:avLst/>
        </a:prstGeom>
        <a:solidFill>
          <a:schemeClr val="accent4">
            <a:lumMod val="20000"/>
            <a:lumOff val="80000"/>
            <a:alpha val="9000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Font typeface="+mj-lt"/>
            <a:buAutoNum type="alphaLcPeriod"/>
          </a:pPr>
          <a:r>
            <a:rPr lang="en-US" sz="1100" kern="1200" dirty="0"/>
            <a:t>No, there is not an SB/MB/DVBE requirement with this RFP. </a:t>
          </a:r>
        </a:p>
      </dsp:txBody>
      <dsp:txXfrm rot="-5400000">
        <a:off x="4118300" y="2591021"/>
        <a:ext cx="7302667" cy="346685"/>
      </dsp:txXfrm>
    </dsp:sp>
    <dsp:sp modelId="{04931F7A-5FF5-4B82-992A-7BC2EDACE634}">
      <dsp:nvSpPr>
        <dsp:cNvPr id="0" name=""/>
        <dsp:cNvSpPr/>
      </dsp:nvSpPr>
      <dsp:spPr>
        <a:xfrm>
          <a:off x="0" y="2524242"/>
          <a:ext cx="4118300" cy="480244"/>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l" defTabSz="400050">
            <a:lnSpc>
              <a:spcPct val="90000"/>
            </a:lnSpc>
            <a:spcBef>
              <a:spcPct val="0"/>
            </a:spcBef>
            <a:spcAft>
              <a:spcPct val="35000"/>
            </a:spcAft>
            <a:buFont typeface="+mj-lt"/>
            <a:buNone/>
          </a:pPr>
          <a:r>
            <a:rPr lang="en-US" sz="900" kern="1200" dirty="0"/>
            <a:t>17. Do Prime contractors who are not a certified SB, MB, DVBE’s required to subcontract a minimum of 25% to a certified SB, MB or DVBE? 	</a:t>
          </a:r>
        </a:p>
      </dsp:txBody>
      <dsp:txXfrm>
        <a:off x="23444" y="2547686"/>
        <a:ext cx="4071412" cy="433356"/>
      </dsp:txXfrm>
    </dsp:sp>
    <dsp:sp modelId="{B05A106E-A5A1-4F59-A8D0-F9C3FB58D3AA}">
      <dsp:nvSpPr>
        <dsp:cNvPr id="0" name=""/>
        <dsp:cNvSpPr/>
      </dsp:nvSpPr>
      <dsp:spPr>
        <a:xfrm rot="5400000">
          <a:off x="7586913" y="-392090"/>
          <a:ext cx="384195" cy="7321422"/>
        </a:xfrm>
        <a:prstGeom prst="round2SameRect">
          <a:avLst/>
        </a:prstGeom>
        <a:solidFill>
          <a:schemeClr val="bg2">
            <a:lumMod val="90000"/>
            <a:alpha val="9000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Font typeface="+mj-lt"/>
            <a:buAutoNum type="alphaLcPeriod"/>
          </a:pPr>
          <a:r>
            <a:rPr lang="en-US" sz="1100" kern="1200" dirty="0"/>
            <a:t>There is not an SB/MB/DVBE requirement with this RFP. </a:t>
          </a:r>
        </a:p>
      </dsp:txBody>
      <dsp:txXfrm rot="-5400000">
        <a:off x="4118300" y="3095278"/>
        <a:ext cx="7302667" cy="346685"/>
      </dsp:txXfrm>
    </dsp:sp>
    <dsp:sp modelId="{9ED1FB51-D22A-40A5-82BC-807292691B2D}">
      <dsp:nvSpPr>
        <dsp:cNvPr id="0" name=""/>
        <dsp:cNvSpPr/>
      </dsp:nvSpPr>
      <dsp:spPr>
        <a:xfrm>
          <a:off x="0" y="3028498"/>
          <a:ext cx="4118300" cy="480244"/>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l" defTabSz="400050">
            <a:lnSpc>
              <a:spcPct val="90000"/>
            </a:lnSpc>
            <a:spcBef>
              <a:spcPct val="0"/>
            </a:spcBef>
            <a:spcAft>
              <a:spcPct val="35000"/>
            </a:spcAft>
            <a:buFont typeface="+mj-lt"/>
            <a:buNone/>
          </a:pPr>
          <a:r>
            <a:rPr lang="en-US" sz="900" kern="1200" dirty="0"/>
            <a:t>18. If so, is the 25% based on overall revenue or does 25% need to be subcontracted at each location? 	</a:t>
          </a:r>
        </a:p>
      </dsp:txBody>
      <dsp:txXfrm>
        <a:off x="23444" y="3051942"/>
        <a:ext cx="4071412" cy="433356"/>
      </dsp:txXfrm>
    </dsp:sp>
    <dsp:sp modelId="{7C63EE75-7A61-4A53-85E3-F92B78243470}">
      <dsp:nvSpPr>
        <dsp:cNvPr id="0" name=""/>
        <dsp:cNvSpPr/>
      </dsp:nvSpPr>
      <dsp:spPr>
        <a:xfrm rot="5400000">
          <a:off x="7586913" y="112166"/>
          <a:ext cx="384195" cy="7321422"/>
        </a:xfrm>
        <a:prstGeom prst="round2SameRect">
          <a:avLst/>
        </a:prstGeom>
        <a:solidFill>
          <a:schemeClr val="accent4">
            <a:lumMod val="20000"/>
            <a:lumOff val="80000"/>
            <a:alpha val="9000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Font typeface="+mj-lt"/>
            <a:buAutoNum type="alphaLcPeriod"/>
          </a:pPr>
          <a:r>
            <a:rPr lang="en-US" sz="1100" kern="1200"/>
            <a:t>No, the use of Armed personnel will not be requested at any of the Covered California locations. </a:t>
          </a:r>
        </a:p>
      </dsp:txBody>
      <dsp:txXfrm rot="-5400000">
        <a:off x="4118300" y="3599535"/>
        <a:ext cx="7302667" cy="346685"/>
      </dsp:txXfrm>
    </dsp:sp>
    <dsp:sp modelId="{8D19CAE8-9212-4648-A2F2-C5BDC115C4D7}">
      <dsp:nvSpPr>
        <dsp:cNvPr id="0" name=""/>
        <dsp:cNvSpPr/>
      </dsp:nvSpPr>
      <dsp:spPr>
        <a:xfrm>
          <a:off x="0" y="3532755"/>
          <a:ext cx="4118300" cy="480244"/>
        </a:xfrm>
        <a:prstGeom prst="roundRect">
          <a:avLst/>
        </a:prstGeom>
        <a:solidFill>
          <a:schemeClr val="accent4">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l" defTabSz="400050">
            <a:lnSpc>
              <a:spcPct val="90000"/>
            </a:lnSpc>
            <a:spcBef>
              <a:spcPct val="0"/>
            </a:spcBef>
            <a:spcAft>
              <a:spcPct val="35000"/>
            </a:spcAft>
            <a:buFont typeface="+mj-lt"/>
            <a:buNone/>
          </a:pPr>
          <a:r>
            <a:rPr lang="en-US" sz="900" kern="1200" dirty="0"/>
            <a:t>19. Will the use of Armed personnel ever be requested or has it ever been a service need under Covered California locations? 	</a:t>
          </a:r>
        </a:p>
      </dsp:txBody>
      <dsp:txXfrm>
        <a:off x="23444" y="3556199"/>
        <a:ext cx="4071412" cy="433356"/>
      </dsp:txXfrm>
    </dsp:sp>
    <dsp:sp modelId="{4646B00C-93EB-487A-979D-2EEE0A526A57}">
      <dsp:nvSpPr>
        <dsp:cNvPr id="0" name=""/>
        <dsp:cNvSpPr/>
      </dsp:nvSpPr>
      <dsp:spPr>
        <a:xfrm rot="5400000">
          <a:off x="7586913" y="616422"/>
          <a:ext cx="384195" cy="7321422"/>
        </a:xfrm>
        <a:prstGeom prst="round2SameRect">
          <a:avLst/>
        </a:prstGeom>
        <a:solidFill>
          <a:schemeClr val="bg2">
            <a:lumMod val="90000"/>
            <a:alpha val="9000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Font typeface="+mj-lt"/>
            <a:buAutoNum type="alphaLcPeriod"/>
          </a:pPr>
          <a:r>
            <a:rPr lang="en-US" sz="1100" kern="1200" dirty="0"/>
            <a:t>Please submit with any proposed changes in track changes. </a:t>
          </a:r>
        </a:p>
      </dsp:txBody>
      <dsp:txXfrm rot="-5400000">
        <a:off x="4118300" y="4103791"/>
        <a:ext cx="7302667" cy="346685"/>
      </dsp:txXfrm>
    </dsp:sp>
    <dsp:sp modelId="{9191D3F1-62E2-4433-81DF-FDE88763F08F}">
      <dsp:nvSpPr>
        <dsp:cNvPr id="0" name=""/>
        <dsp:cNvSpPr/>
      </dsp:nvSpPr>
      <dsp:spPr>
        <a:xfrm>
          <a:off x="0" y="4037011"/>
          <a:ext cx="4118300" cy="480244"/>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l" defTabSz="400050">
            <a:lnSpc>
              <a:spcPct val="90000"/>
            </a:lnSpc>
            <a:spcBef>
              <a:spcPct val="0"/>
            </a:spcBef>
            <a:spcAft>
              <a:spcPct val="35000"/>
            </a:spcAft>
            <a:buFont typeface="+mj-lt"/>
            <a:buNone/>
          </a:pPr>
          <a:r>
            <a:rPr lang="en-US" sz="900" kern="1200" dirty="0"/>
            <a:t>20. On Page 21, Section 4.2.3, Updated Model Contract with Exhibits, to confirm our understanding, are bidders required to submit this Model Contract: With tracked changes, or Without any changes? </a:t>
          </a:r>
        </a:p>
      </dsp:txBody>
      <dsp:txXfrm>
        <a:off x="23444" y="4060455"/>
        <a:ext cx="4071412" cy="433356"/>
      </dsp:txXfrm>
    </dsp:sp>
    <dsp:sp modelId="{985227FE-6298-4177-9482-45852FAB2B41}">
      <dsp:nvSpPr>
        <dsp:cNvPr id="0" name=""/>
        <dsp:cNvSpPr/>
      </dsp:nvSpPr>
      <dsp:spPr>
        <a:xfrm rot="5400000">
          <a:off x="7586913" y="1120679"/>
          <a:ext cx="384195" cy="7321422"/>
        </a:xfrm>
        <a:prstGeom prst="round2SameRect">
          <a:avLst/>
        </a:prstGeom>
        <a:solidFill>
          <a:schemeClr val="accent4">
            <a:lumMod val="20000"/>
            <a:lumOff val="80000"/>
            <a:alpha val="9000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20955" rIns="41910" bIns="20955" numCol="1" spcCol="1270" anchor="ctr" anchorCtr="0">
          <a:noAutofit/>
        </a:bodyPr>
        <a:lstStyle/>
        <a:p>
          <a:pPr marL="57150" lvl="1" indent="-57150" algn="l" defTabSz="488950">
            <a:lnSpc>
              <a:spcPct val="90000"/>
            </a:lnSpc>
            <a:spcBef>
              <a:spcPct val="0"/>
            </a:spcBef>
            <a:spcAft>
              <a:spcPct val="15000"/>
            </a:spcAft>
            <a:buFont typeface="+mj-lt"/>
            <a:buAutoNum type="alphaLcPeriod"/>
          </a:pPr>
          <a:r>
            <a:rPr lang="en-US" sz="1100" kern="1200" dirty="0"/>
            <a:t>No need to complete the corresponding areas with the company information. Please leave that information blank. </a:t>
          </a:r>
        </a:p>
      </dsp:txBody>
      <dsp:txXfrm rot="-5400000">
        <a:off x="4118300" y="4608048"/>
        <a:ext cx="7302667" cy="346685"/>
      </dsp:txXfrm>
    </dsp:sp>
    <dsp:sp modelId="{4AEBD1DF-EE33-4AC9-82E8-00FE8CA6B20E}">
      <dsp:nvSpPr>
        <dsp:cNvPr id="0" name=""/>
        <dsp:cNvSpPr/>
      </dsp:nvSpPr>
      <dsp:spPr>
        <a:xfrm>
          <a:off x="0" y="4541268"/>
          <a:ext cx="4118300" cy="480244"/>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l" defTabSz="400050">
            <a:lnSpc>
              <a:spcPct val="90000"/>
            </a:lnSpc>
            <a:spcBef>
              <a:spcPct val="0"/>
            </a:spcBef>
            <a:spcAft>
              <a:spcPct val="35000"/>
            </a:spcAft>
            <a:buFont typeface="+mj-lt"/>
            <a:buNone/>
          </a:pPr>
          <a:r>
            <a:rPr lang="en-US" sz="900" kern="1200" dirty="0"/>
            <a:t>21. Additionally, should we fill in the corresponding areas with our company information, or should we leave it as is? Please advise. 	</a:t>
          </a:r>
        </a:p>
      </dsp:txBody>
      <dsp:txXfrm>
        <a:off x="23444" y="4564712"/>
        <a:ext cx="4071412" cy="43335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8E8AFE-0022-4AE7-88FB-C0AD99F5E045}">
      <dsp:nvSpPr>
        <dsp:cNvPr id="0" name=""/>
        <dsp:cNvSpPr/>
      </dsp:nvSpPr>
      <dsp:spPr>
        <a:xfrm rot="5400000">
          <a:off x="7431030" y="-3224244"/>
          <a:ext cx="695954" cy="7321418"/>
        </a:xfrm>
        <a:prstGeom prst="round2SameRect">
          <a:avLst/>
        </a:prstGeom>
        <a:solidFill>
          <a:schemeClr val="bg2">
            <a:lumMod val="90000"/>
            <a:alpha val="9000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Font typeface="+mj-lt"/>
            <a:buAutoNum type="alphaLcPeriod"/>
          </a:pPr>
          <a:r>
            <a:rPr lang="en-US" sz="1100" kern="1200"/>
            <a:t>Yes, must be submitted using the Word document. </a:t>
          </a:r>
        </a:p>
      </dsp:txBody>
      <dsp:txXfrm rot="-5400000">
        <a:off x="4118298" y="122462"/>
        <a:ext cx="7287444" cy="628006"/>
      </dsp:txXfrm>
    </dsp:sp>
    <dsp:sp modelId="{7E1FCF10-6464-4AE8-A62E-5766E3B6B590}">
      <dsp:nvSpPr>
        <dsp:cNvPr id="0" name=""/>
        <dsp:cNvSpPr/>
      </dsp:nvSpPr>
      <dsp:spPr>
        <a:xfrm>
          <a:off x="0" y="1494"/>
          <a:ext cx="4118298" cy="869942"/>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l" defTabSz="400050">
            <a:lnSpc>
              <a:spcPct val="90000"/>
            </a:lnSpc>
            <a:spcBef>
              <a:spcPct val="0"/>
            </a:spcBef>
            <a:spcAft>
              <a:spcPct val="35000"/>
            </a:spcAft>
            <a:buNone/>
          </a:pPr>
          <a:r>
            <a:rPr lang="en-US" sz="900" kern="1200" dirty="0"/>
            <a:t>22. Is Exhibit B- Attachment 1, Cost Worksheet in the Model Contract Documents the form in which our cost proposal should be submitted, using this Word. Form doc.? Which we can convert in a PDD upon Submittal, please clarify? 	</a:t>
          </a:r>
        </a:p>
      </dsp:txBody>
      <dsp:txXfrm>
        <a:off x="42467" y="43961"/>
        <a:ext cx="4033364" cy="785008"/>
      </dsp:txXfrm>
    </dsp:sp>
    <dsp:sp modelId="{C8BD1D61-576F-4F07-B057-1BE528F8327D}">
      <dsp:nvSpPr>
        <dsp:cNvPr id="0" name=""/>
        <dsp:cNvSpPr/>
      </dsp:nvSpPr>
      <dsp:spPr>
        <a:xfrm rot="5400000">
          <a:off x="7431030" y="-2310804"/>
          <a:ext cx="695954" cy="7321418"/>
        </a:xfrm>
        <a:prstGeom prst="round2SameRect">
          <a:avLst/>
        </a:prstGeom>
        <a:solidFill>
          <a:schemeClr val="accent4">
            <a:lumMod val="20000"/>
            <a:lumOff val="80000"/>
            <a:alpha val="9000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Font typeface="+mj-lt"/>
            <a:buAutoNum type="alphaLcPeriod"/>
          </a:pPr>
          <a:r>
            <a:rPr lang="en-US" sz="1100" kern="1200"/>
            <a:t>Yes. </a:t>
          </a:r>
        </a:p>
      </dsp:txBody>
      <dsp:txXfrm rot="-5400000">
        <a:off x="4118298" y="1035902"/>
        <a:ext cx="7287444" cy="628006"/>
      </dsp:txXfrm>
    </dsp:sp>
    <dsp:sp modelId="{1AD8579A-99BD-4172-A25B-0DFEF5F12522}">
      <dsp:nvSpPr>
        <dsp:cNvPr id="0" name=""/>
        <dsp:cNvSpPr/>
      </dsp:nvSpPr>
      <dsp:spPr>
        <a:xfrm>
          <a:off x="0" y="914933"/>
          <a:ext cx="4118298" cy="869942"/>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l" defTabSz="400050">
            <a:lnSpc>
              <a:spcPct val="90000"/>
            </a:lnSpc>
            <a:spcBef>
              <a:spcPct val="0"/>
            </a:spcBef>
            <a:spcAft>
              <a:spcPct val="35000"/>
            </a:spcAft>
            <a:buFont typeface="+mj-lt"/>
            <a:buNone/>
          </a:pPr>
          <a:r>
            <a:rPr lang="en-US" sz="900" kern="1200" dirty="0"/>
            <a:t>23. Could you please confirm if this contract is subject to prevailing wage requirements?</a:t>
          </a:r>
        </a:p>
      </dsp:txBody>
      <dsp:txXfrm>
        <a:off x="42467" y="957400"/>
        <a:ext cx="4033364" cy="785008"/>
      </dsp:txXfrm>
    </dsp:sp>
    <dsp:sp modelId="{CA76658E-DFE2-495E-9134-903FF1C6024C}">
      <dsp:nvSpPr>
        <dsp:cNvPr id="0" name=""/>
        <dsp:cNvSpPr/>
      </dsp:nvSpPr>
      <dsp:spPr>
        <a:xfrm rot="5400000">
          <a:off x="7431030" y="-1397364"/>
          <a:ext cx="695954" cy="7321418"/>
        </a:xfrm>
        <a:prstGeom prst="round2SameRect">
          <a:avLst/>
        </a:prstGeom>
        <a:solidFill>
          <a:schemeClr val="bg2">
            <a:lumMod val="90000"/>
            <a:alpha val="9000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Font typeface="+mj-lt"/>
            <a:buAutoNum type="alphaLcPeriod"/>
          </a:pPr>
          <a:r>
            <a:rPr lang="en-US" sz="1100" kern="1200" dirty="0"/>
            <a:t>No, there are not any bond requirements for this contract. </a:t>
          </a:r>
        </a:p>
      </dsp:txBody>
      <dsp:txXfrm rot="-5400000">
        <a:off x="4118298" y="1949342"/>
        <a:ext cx="7287444" cy="628006"/>
      </dsp:txXfrm>
    </dsp:sp>
    <dsp:sp modelId="{61799EBF-6948-4294-A572-84A68583C4F0}">
      <dsp:nvSpPr>
        <dsp:cNvPr id="0" name=""/>
        <dsp:cNvSpPr/>
      </dsp:nvSpPr>
      <dsp:spPr>
        <a:xfrm>
          <a:off x="0" y="1828373"/>
          <a:ext cx="4118298" cy="869942"/>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l" defTabSz="400050">
            <a:lnSpc>
              <a:spcPct val="90000"/>
            </a:lnSpc>
            <a:spcBef>
              <a:spcPct val="0"/>
            </a:spcBef>
            <a:spcAft>
              <a:spcPct val="35000"/>
            </a:spcAft>
            <a:buFont typeface="+mj-lt"/>
            <a:buNone/>
          </a:pPr>
          <a:r>
            <a:rPr lang="en-US" sz="900" kern="1200" dirty="0"/>
            <a:t>24. Are there any bond requirements for this contract? </a:t>
          </a:r>
        </a:p>
      </dsp:txBody>
      <dsp:txXfrm>
        <a:off x="42467" y="1870840"/>
        <a:ext cx="4033364" cy="785008"/>
      </dsp:txXfrm>
    </dsp:sp>
    <dsp:sp modelId="{329C3386-C691-4ED8-BBF3-F6F9F45D2F39}">
      <dsp:nvSpPr>
        <dsp:cNvPr id="0" name=""/>
        <dsp:cNvSpPr/>
      </dsp:nvSpPr>
      <dsp:spPr>
        <a:xfrm rot="5400000">
          <a:off x="7431030" y="-483925"/>
          <a:ext cx="695954" cy="7321418"/>
        </a:xfrm>
        <a:prstGeom prst="round2SameRect">
          <a:avLst/>
        </a:prstGeom>
        <a:solidFill>
          <a:schemeClr val="accent4">
            <a:lumMod val="20000"/>
            <a:lumOff val="80000"/>
            <a:alpha val="9000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Font typeface="+mj-lt"/>
            <a:buAutoNum type="alphaLcPeriod"/>
          </a:pPr>
          <a:r>
            <a:rPr lang="en-US" sz="1100" kern="1200"/>
            <a:t>Yes. </a:t>
          </a:r>
        </a:p>
      </dsp:txBody>
      <dsp:txXfrm rot="-5400000">
        <a:off x="4118298" y="2862781"/>
        <a:ext cx="7287444" cy="628006"/>
      </dsp:txXfrm>
    </dsp:sp>
    <dsp:sp modelId="{D978A7BB-F30F-48B4-98DB-68AC37A7D7A2}">
      <dsp:nvSpPr>
        <dsp:cNvPr id="0" name=""/>
        <dsp:cNvSpPr/>
      </dsp:nvSpPr>
      <dsp:spPr>
        <a:xfrm>
          <a:off x="0" y="2741813"/>
          <a:ext cx="4118298" cy="869942"/>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l" defTabSz="400050">
            <a:lnSpc>
              <a:spcPct val="90000"/>
            </a:lnSpc>
            <a:spcBef>
              <a:spcPct val="0"/>
            </a:spcBef>
            <a:spcAft>
              <a:spcPct val="35000"/>
            </a:spcAft>
            <a:buFont typeface="+mj-lt"/>
            <a:buNone/>
          </a:pPr>
          <a:r>
            <a:rPr lang="en-US" sz="900" kern="1200" dirty="0"/>
            <a:t>25. For the additional Hours During Open Enrollment Period (October through Feb) will Overtime be applicable? </a:t>
          </a:r>
        </a:p>
      </dsp:txBody>
      <dsp:txXfrm>
        <a:off x="42467" y="2784280"/>
        <a:ext cx="4033364" cy="785008"/>
      </dsp:txXfrm>
    </dsp:sp>
    <dsp:sp modelId="{87EA815C-5B37-404D-BA54-34A87E9DFC17}">
      <dsp:nvSpPr>
        <dsp:cNvPr id="0" name=""/>
        <dsp:cNvSpPr/>
      </dsp:nvSpPr>
      <dsp:spPr>
        <a:xfrm rot="5400000">
          <a:off x="7431030" y="429514"/>
          <a:ext cx="695954" cy="7321418"/>
        </a:xfrm>
        <a:prstGeom prst="round2SameRect">
          <a:avLst/>
        </a:prstGeom>
        <a:solidFill>
          <a:schemeClr val="bg2">
            <a:lumMod val="90000"/>
            <a:alpha val="9000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Font typeface="+mj-lt"/>
            <a:buAutoNum type="alphaLcPeriod"/>
          </a:pPr>
          <a:r>
            <a:rPr lang="en-US" sz="1100" kern="1200"/>
            <a:t>The schedule at the E. Nees location in Exhibit A has an error, the lunch breaks for all guards are 30 minutes and unpaid. All shifts are currently 8 hours, not 9.Addendum 1 will be released to correct this error. </a:t>
          </a:r>
        </a:p>
      </dsp:txBody>
      <dsp:txXfrm rot="-5400000">
        <a:off x="4118298" y="3776220"/>
        <a:ext cx="7287444" cy="628006"/>
      </dsp:txXfrm>
    </dsp:sp>
    <dsp:sp modelId="{D9B3C9B2-92AC-4BAB-8D81-B238C7ED829B}">
      <dsp:nvSpPr>
        <dsp:cNvPr id="0" name=""/>
        <dsp:cNvSpPr/>
      </dsp:nvSpPr>
      <dsp:spPr>
        <a:xfrm>
          <a:off x="0" y="3655252"/>
          <a:ext cx="4118298" cy="869942"/>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l" defTabSz="400050">
            <a:lnSpc>
              <a:spcPct val="90000"/>
            </a:lnSpc>
            <a:spcBef>
              <a:spcPct val="0"/>
            </a:spcBef>
            <a:spcAft>
              <a:spcPct val="35000"/>
            </a:spcAft>
            <a:buFont typeface="+mj-lt"/>
            <a:buNone/>
          </a:pPr>
          <a:r>
            <a:rPr lang="en-US" sz="900" kern="1200" dirty="0"/>
            <a:t>26. For the required hours at 247 E </a:t>
          </a:r>
          <a:r>
            <a:rPr lang="en-US" sz="900" kern="1200" dirty="0" err="1"/>
            <a:t>Nees</a:t>
          </a:r>
          <a:r>
            <a:rPr lang="en-US" sz="900" kern="1200" dirty="0"/>
            <a:t> Ave, we’ve noted that 9-hour shifts are specified for Guard 1 and 2 shifts. Could you please clarify if this includes a 1-hour unpaid lunch break, or if the lunch break is 30 minutes with the remaining 30 minutes being considered overtime? Your clarification on this would be greatly appreciated. </a:t>
          </a:r>
        </a:p>
      </dsp:txBody>
      <dsp:txXfrm>
        <a:off x="42467" y="3697719"/>
        <a:ext cx="4033364" cy="785008"/>
      </dsp:txXfrm>
    </dsp:sp>
    <dsp:sp modelId="{170C6142-2CB0-40F6-B1CE-735ECC46AF02}">
      <dsp:nvSpPr>
        <dsp:cNvPr id="0" name=""/>
        <dsp:cNvSpPr/>
      </dsp:nvSpPr>
      <dsp:spPr>
        <a:xfrm rot="5400000">
          <a:off x="7431030" y="1342954"/>
          <a:ext cx="695954" cy="7321418"/>
        </a:xfrm>
        <a:prstGeom prst="round2SameRect">
          <a:avLst/>
        </a:prstGeom>
        <a:solidFill>
          <a:schemeClr val="accent4">
            <a:lumMod val="20000"/>
            <a:lumOff val="80000"/>
            <a:alpha val="9000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88950">
            <a:lnSpc>
              <a:spcPct val="90000"/>
            </a:lnSpc>
            <a:spcBef>
              <a:spcPct val="0"/>
            </a:spcBef>
            <a:spcAft>
              <a:spcPct val="15000"/>
            </a:spcAft>
            <a:buFont typeface="+mj-lt"/>
            <a:buAutoNum type="alphaLcPeriod"/>
          </a:pPr>
          <a:r>
            <a:rPr lang="en-US" sz="1100" kern="1200" dirty="0"/>
            <a:t>Yes, the number of hours will vary by location and need. Covered California estimates that it would be approximately 40 hours per month, which does include weekends. </a:t>
          </a:r>
        </a:p>
      </dsp:txBody>
      <dsp:txXfrm rot="-5400000">
        <a:off x="4118298" y="4689660"/>
        <a:ext cx="7287444" cy="628006"/>
      </dsp:txXfrm>
    </dsp:sp>
    <dsp:sp modelId="{2D06C800-DA1A-485E-B36A-AFA222F7FB42}">
      <dsp:nvSpPr>
        <dsp:cNvPr id="0" name=""/>
        <dsp:cNvSpPr/>
      </dsp:nvSpPr>
      <dsp:spPr>
        <a:xfrm>
          <a:off x="0" y="4570186"/>
          <a:ext cx="4118298" cy="869942"/>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17145" rIns="34290" bIns="17145" numCol="1" spcCol="1270" anchor="ctr" anchorCtr="0">
          <a:noAutofit/>
        </a:bodyPr>
        <a:lstStyle/>
        <a:p>
          <a:pPr marL="0" lvl="0" indent="0" algn="l" defTabSz="400050">
            <a:lnSpc>
              <a:spcPct val="90000"/>
            </a:lnSpc>
            <a:spcBef>
              <a:spcPct val="0"/>
            </a:spcBef>
            <a:spcAft>
              <a:spcPct val="35000"/>
            </a:spcAft>
            <a:buFont typeface="+mj-lt"/>
            <a:buNone/>
          </a:pPr>
          <a:r>
            <a:rPr lang="en-US" sz="900" kern="1200" dirty="0"/>
            <a:t>27. Will the additional guard hours for Open Enrollment vary? If so, could you provide an estimate of how many hours are expected per additional request, or if there is any flexibility in the number of hours requested? </a:t>
          </a:r>
        </a:p>
      </dsp:txBody>
      <dsp:txXfrm>
        <a:off x="42467" y="4612653"/>
        <a:ext cx="4033364" cy="78500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F8419-83FD-452B-B774-A21946AD8E16}">
      <dsp:nvSpPr>
        <dsp:cNvPr id="0" name=""/>
        <dsp:cNvSpPr/>
      </dsp:nvSpPr>
      <dsp:spPr>
        <a:xfrm rot="5400000">
          <a:off x="7480969" y="-3287696"/>
          <a:ext cx="596076" cy="7321418"/>
        </a:xfrm>
        <a:prstGeom prst="round2SameRect">
          <a:avLst/>
        </a:prstGeom>
        <a:solidFill>
          <a:schemeClr val="bg2">
            <a:lumMod val="90000"/>
            <a:alpha val="9000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Font typeface="+mj-lt"/>
            <a:buAutoNum type="alphaLcPeriod"/>
          </a:pPr>
          <a:r>
            <a:rPr lang="en-US" sz="1050" kern="1200" dirty="0"/>
            <a:t>No vehicle is required, but all guards are required to possess a Valid CA Driver’s License for identification purposes and as they may drive to/from work. </a:t>
          </a:r>
        </a:p>
      </dsp:txBody>
      <dsp:txXfrm rot="-5400000">
        <a:off x="4118298" y="104073"/>
        <a:ext cx="7292320" cy="537880"/>
      </dsp:txXfrm>
    </dsp:sp>
    <dsp:sp modelId="{F987E8F0-8418-4C70-8A43-DA85EE90A17A}">
      <dsp:nvSpPr>
        <dsp:cNvPr id="0" name=""/>
        <dsp:cNvSpPr/>
      </dsp:nvSpPr>
      <dsp:spPr>
        <a:xfrm>
          <a:off x="0" y="464"/>
          <a:ext cx="4118298" cy="745095"/>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l" defTabSz="355600">
            <a:lnSpc>
              <a:spcPct val="90000"/>
            </a:lnSpc>
            <a:spcBef>
              <a:spcPct val="0"/>
            </a:spcBef>
            <a:spcAft>
              <a:spcPct val="35000"/>
            </a:spcAft>
            <a:buFont typeface="+mj-lt"/>
            <a:buNone/>
          </a:pPr>
          <a:r>
            <a:rPr lang="en-US" sz="800" kern="1200" dirty="0"/>
            <a:t>28. Will we be required to provide company patrol vehicles, please clarify as we note on page Exhibit am Attachment 1 under A. Limited Scope of work or Tasks, guard are required to possess a Valid Driver License? </a:t>
          </a:r>
        </a:p>
      </dsp:txBody>
      <dsp:txXfrm>
        <a:off x="36373" y="36837"/>
        <a:ext cx="4045552" cy="672349"/>
      </dsp:txXfrm>
    </dsp:sp>
    <dsp:sp modelId="{5D91D13F-9F8D-4131-99D5-6BEB184ED53B}">
      <dsp:nvSpPr>
        <dsp:cNvPr id="0" name=""/>
        <dsp:cNvSpPr/>
      </dsp:nvSpPr>
      <dsp:spPr>
        <a:xfrm rot="5400000">
          <a:off x="7480969" y="-2505346"/>
          <a:ext cx="596076" cy="7321418"/>
        </a:xfrm>
        <a:prstGeom prst="round2SameRect">
          <a:avLst/>
        </a:prstGeom>
        <a:solidFill>
          <a:schemeClr val="accent4">
            <a:lumMod val="20000"/>
            <a:lumOff val="80000"/>
            <a:alpha val="9000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Font typeface="+mj-lt"/>
            <a:buAutoNum type="alphaLcPeriod"/>
          </a:pPr>
          <a:r>
            <a:rPr lang="en-US" sz="1050" kern="1200" dirty="0"/>
            <a:t>Yes. </a:t>
          </a:r>
        </a:p>
      </dsp:txBody>
      <dsp:txXfrm rot="-5400000">
        <a:off x="4118298" y="886423"/>
        <a:ext cx="7292320" cy="537880"/>
      </dsp:txXfrm>
    </dsp:sp>
    <dsp:sp modelId="{37FA9ABD-61A2-4698-B088-12FFA44F8EF8}">
      <dsp:nvSpPr>
        <dsp:cNvPr id="0" name=""/>
        <dsp:cNvSpPr/>
      </dsp:nvSpPr>
      <dsp:spPr>
        <a:xfrm>
          <a:off x="0" y="782815"/>
          <a:ext cx="4118298" cy="745095"/>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l" defTabSz="355600">
            <a:lnSpc>
              <a:spcPct val="90000"/>
            </a:lnSpc>
            <a:spcBef>
              <a:spcPct val="0"/>
            </a:spcBef>
            <a:spcAft>
              <a:spcPct val="35000"/>
            </a:spcAft>
            <a:buFont typeface="+mj-lt"/>
            <a:buNone/>
          </a:pPr>
          <a:r>
            <a:rPr lang="en-US" sz="800" kern="1200" dirty="0"/>
            <a:t>29. Will the contractors have a secure location to be able to have guard’s equipment such as cellphone and radios to be charged and or stored, if needed? 	</a:t>
          </a:r>
        </a:p>
      </dsp:txBody>
      <dsp:txXfrm>
        <a:off x="36373" y="819188"/>
        <a:ext cx="4045552" cy="672349"/>
      </dsp:txXfrm>
    </dsp:sp>
    <dsp:sp modelId="{F8D0C33F-9921-4EEA-82E1-AC9F88E1CAA1}">
      <dsp:nvSpPr>
        <dsp:cNvPr id="0" name=""/>
        <dsp:cNvSpPr/>
      </dsp:nvSpPr>
      <dsp:spPr>
        <a:xfrm rot="5400000">
          <a:off x="7480969" y="-1722995"/>
          <a:ext cx="596076" cy="7321418"/>
        </a:xfrm>
        <a:prstGeom prst="round2SameRect">
          <a:avLst/>
        </a:prstGeom>
        <a:solidFill>
          <a:schemeClr val="bg2">
            <a:lumMod val="90000"/>
            <a:alpha val="90000"/>
          </a:schemeClr>
        </a:solidFill>
        <a:ln w="19050" cap="flat" cmpd="sng" algn="ctr">
          <a:solidFill>
            <a:schemeClr val="accent4">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Font typeface="+mj-lt"/>
            <a:buAutoNum type="alphaLcPeriod"/>
          </a:pPr>
          <a:r>
            <a:rPr lang="en-US" sz="1050" kern="1200"/>
            <a:t>See question 16 above. </a:t>
          </a:r>
        </a:p>
      </dsp:txBody>
      <dsp:txXfrm rot="-5400000">
        <a:off x="4118298" y="1668774"/>
        <a:ext cx="7292320" cy="537880"/>
      </dsp:txXfrm>
    </dsp:sp>
    <dsp:sp modelId="{2F2086AB-E484-40BA-9682-E3C80EE0AEF9}">
      <dsp:nvSpPr>
        <dsp:cNvPr id="0" name=""/>
        <dsp:cNvSpPr/>
      </dsp:nvSpPr>
      <dsp:spPr>
        <a:xfrm>
          <a:off x="0" y="1565166"/>
          <a:ext cx="4118298" cy="745095"/>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l" defTabSz="355600">
            <a:lnSpc>
              <a:spcPct val="90000"/>
            </a:lnSpc>
            <a:spcBef>
              <a:spcPct val="0"/>
            </a:spcBef>
            <a:spcAft>
              <a:spcPct val="35000"/>
            </a:spcAft>
            <a:buFont typeface="+mj-lt"/>
            <a:buNone/>
          </a:pPr>
          <a:r>
            <a:rPr lang="en-US" sz="800" kern="1200" dirty="0"/>
            <a:t>30. Will parking be provided to the guards working at each location? 	</a:t>
          </a:r>
        </a:p>
      </dsp:txBody>
      <dsp:txXfrm>
        <a:off x="36373" y="1601539"/>
        <a:ext cx="4045552" cy="672349"/>
      </dsp:txXfrm>
    </dsp:sp>
    <dsp:sp modelId="{3F22475D-79FA-444E-8C0D-DC170B64EB76}">
      <dsp:nvSpPr>
        <dsp:cNvPr id="0" name=""/>
        <dsp:cNvSpPr/>
      </dsp:nvSpPr>
      <dsp:spPr>
        <a:xfrm rot="5400000">
          <a:off x="7480969" y="-940644"/>
          <a:ext cx="596076" cy="7321418"/>
        </a:xfrm>
        <a:prstGeom prst="round2SameRect">
          <a:avLst/>
        </a:prstGeom>
        <a:solidFill>
          <a:schemeClr val="accent4">
            <a:lumMod val="20000"/>
            <a:lumOff val="80000"/>
            <a:alpha val="90000"/>
          </a:schemeClr>
        </a:solidFill>
        <a:ln w="1905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Font typeface="+mj-lt"/>
            <a:buAutoNum type="alphaLcPeriod"/>
          </a:pPr>
          <a:r>
            <a:rPr lang="en-US" sz="1050" kern="1200" dirty="0"/>
            <a:t>Yes, this will be allowed but please limit it to no more than five (5) pages. Addendum 1 will be released with this new information. </a:t>
          </a:r>
        </a:p>
      </dsp:txBody>
      <dsp:txXfrm rot="-5400000">
        <a:off x="4118298" y="2451125"/>
        <a:ext cx="7292320" cy="537880"/>
      </dsp:txXfrm>
    </dsp:sp>
    <dsp:sp modelId="{DCD7177A-0870-407A-B48A-E69F60840B7F}">
      <dsp:nvSpPr>
        <dsp:cNvPr id="0" name=""/>
        <dsp:cNvSpPr/>
      </dsp:nvSpPr>
      <dsp:spPr>
        <a:xfrm>
          <a:off x="0" y="2347516"/>
          <a:ext cx="4118298" cy="745095"/>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l" defTabSz="355600">
            <a:lnSpc>
              <a:spcPct val="90000"/>
            </a:lnSpc>
            <a:spcBef>
              <a:spcPct val="0"/>
            </a:spcBef>
            <a:spcAft>
              <a:spcPct val="35000"/>
            </a:spcAft>
            <a:buFont typeface="+mj-lt"/>
            <a:buNone/>
          </a:pPr>
          <a:r>
            <a:rPr lang="en-US" sz="800" kern="1200" dirty="0"/>
            <a:t>31. While preparing our response to the RFP, we’ve found it challenging to adequately elaborate on our experience, qualifications, and approach within the specified 2-3 page limit per section. This constraint limits our ability to comprehensively describe how we will proceed and schedule our security team to meet your needs effectively. Can the page limit be revised to provide a more detailed and complete response? </a:t>
          </a:r>
        </a:p>
      </dsp:txBody>
      <dsp:txXfrm>
        <a:off x="36373" y="2383889"/>
        <a:ext cx="4045552" cy="672349"/>
      </dsp:txXfrm>
    </dsp:sp>
    <dsp:sp modelId="{870207FA-7D68-4606-8C5F-9E2B33E2F6BF}">
      <dsp:nvSpPr>
        <dsp:cNvPr id="0" name=""/>
        <dsp:cNvSpPr/>
      </dsp:nvSpPr>
      <dsp:spPr>
        <a:xfrm rot="5400000">
          <a:off x="7480969" y="-158294"/>
          <a:ext cx="596076" cy="7321418"/>
        </a:xfrm>
        <a:prstGeom prst="round2SameRect">
          <a:avLst/>
        </a:prstGeom>
        <a:solidFill>
          <a:schemeClr val="bg2">
            <a:lumMod val="90000"/>
            <a:alpha val="90000"/>
          </a:schemeClr>
        </a:solidFill>
        <a:ln w="19050" cap="flat" cmpd="sng" algn="ctr">
          <a:solidFill>
            <a:schemeClr val="accent6">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Font typeface="+mj-lt"/>
            <a:buAutoNum type="alphaLcPeriod"/>
          </a:pPr>
          <a:r>
            <a:rPr lang="en-US" sz="1050" kern="1200" dirty="0"/>
            <a:t>Yes, please attach the model contract as acceptance of all terms and exhibits. </a:t>
          </a:r>
        </a:p>
      </dsp:txBody>
      <dsp:txXfrm rot="-5400000">
        <a:off x="4118298" y="3233475"/>
        <a:ext cx="7292320" cy="537880"/>
      </dsp:txXfrm>
    </dsp:sp>
    <dsp:sp modelId="{AC2ECBBC-285D-42D4-895E-80526539B616}">
      <dsp:nvSpPr>
        <dsp:cNvPr id="0" name=""/>
        <dsp:cNvSpPr/>
      </dsp:nvSpPr>
      <dsp:spPr>
        <a:xfrm>
          <a:off x="0" y="3129867"/>
          <a:ext cx="4118298" cy="745095"/>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l" defTabSz="355600">
            <a:lnSpc>
              <a:spcPct val="90000"/>
            </a:lnSpc>
            <a:spcBef>
              <a:spcPct val="0"/>
            </a:spcBef>
            <a:spcAft>
              <a:spcPct val="35000"/>
            </a:spcAft>
            <a:buFont typeface="+mj-lt"/>
            <a:buNone/>
          </a:pPr>
          <a:r>
            <a:rPr lang="en-US" sz="800" kern="1200" dirty="0"/>
            <a:t>32. If we have no changes to the Model contract and accept all terms, do we still need to attach the Model contract and all its Exhibits with our proposal. </a:t>
          </a:r>
        </a:p>
      </dsp:txBody>
      <dsp:txXfrm>
        <a:off x="36373" y="3166240"/>
        <a:ext cx="4045552" cy="672349"/>
      </dsp:txXfrm>
    </dsp:sp>
    <dsp:sp modelId="{EDEBC04D-3596-434C-B751-73B8D3DFBE45}">
      <dsp:nvSpPr>
        <dsp:cNvPr id="0" name=""/>
        <dsp:cNvSpPr/>
      </dsp:nvSpPr>
      <dsp:spPr>
        <a:xfrm rot="5400000">
          <a:off x="7480969" y="624056"/>
          <a:ext cx="596076" cy="7321418"/>
        </a:xfrm>
        <a:prstGeom prst="round2SameRect">
          <a:avLst/>
        </a:prstGeom>
        <a:solidFill>
          <a:schemeClr val="accent4">
            <a:lumMod val="20000"/>
            <a:lumOff val="80000"/>
            <a:alpha val="9000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Font typeface="+mj-lt"/>
            <a:buAutoNum type="alphaLcPeriod"/>
          </a:pPr>
          <a:r>
            <a:rPr lang="en-US" sz="1050" kern="1200"/>
            <a:t>Yes; however, the pay rate depends on the location. </a:t>
          </a:r>
        </a:p>
      </dsp:txBody>
      <dsp:txXfrm rot="-5400000">
        <a:off x="4118298" y="4015825"/>
        <a:ext cx="7292320" cy="537880"/>
      </dsp:txXfrm>
    </dsp:sp>
    <dsp:sp modelId="{745D905A-A369-44D2-B593-0795B7417EA2}">
      <dsp:nvSpPr>
        <dsp:cNvPr id="0" name=""/>
        <dsp:cNvSpPr/>
      </dsp:nvSpPr>
      <dsp:spPr>
        <a:xfrm>
          <a:off x="0" y="3912217"/>
          <a:ext cx="4118298" cy="745095"/>
        </a:xfrm>
        <a:prstGeom prst="roundRect">
          <a:avLst/>
        </a:prstGeom>
        <a:solidFill>
          <a:srgbClr val="00B0F0"/>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l" defTabSz="355600">
            <a:lnSpc>
              <a:spcPct val="90000"/>
            </a:lnSpc>
            <a:spcBef>
              <a:spcPct val="0"/>
            </a:spcBef>
            <a:spcAft>
              <a:spcPct val="35000"/>
            </a:spcAft>
            <a:buFont typeface="+mj-lt"/>
            <a:buNone/>
          </a:pPr>
          <a:r>
            <a:rPr lang="en-US" sz="800" kern="1200" dirty="0"/>
            <a:t>33. Could you verify that the minimum Blended hourly rate of pay to Security guard working on this project ( GC 19134) for 2025 will $28.70 plus CALHR adjustment for 2025? </a:t>
          </a:r>
        </a:p>
      </dsp:txBody>
      <dsp:txXfrm>
        <a:off x="36373" y="3948590"/>
        <a:ext cx="4045552" cy="672349"/>
      </dsp:txXfrm>
    </dsp:sp>
    <dsp:sp modelId="{D1A06623-6B05-4E56-826C-5D7A1BE5FF9C}">
      <dsp:nvSpPr>
        <dsp:cNvPr id="0" name=""/>
        <dsp:cNvSpPr/>
      </dsp:nvSpPr>
      <dsp:spPr>
        <a:xfrm rot="5400000">
          <a:off x="7480969" y="1406406"/>
          <a:ext cx="596076" cy="7321418"/>
        </a:xfrm>
        <a:prstGeom prst="round2SameRect">
          <a:avLst/>
        </a:prstGeom>
        <a:solidFill>
          <a:schemeClr val="bg2">
            <a:lumMod val="90000"/>
            <a:alpha val="9000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57150" lvl="1" indent="-57150" algn="l" defTabSz="466725">
            <a:lnSpc>
              <a:spcPct val="90000"/>
            </a:lnSpc>
            <a:spcBef>
              <a:spcPct val="0"/>
            </a:spcBef>
            <a:spcAft>
              <a:spcPct val="15000"/>
            </a:spcAft>
            <a:buFont typeface="+mj-lt"/>
            <a:buAutoNum type="alphaLcPeriod"/>
          </a:pPr>
          <a:r>
            <a:rPr lang="en-US" sz="1050" kern="1200" dirty="0"/>
            <a:t>Yes, please attach the model contract as acceptance of all terms and exhibits</a:t>
          </a:r>
        </a:p>
      </dsp:txBody>
      <dsp:txXfrm rot="-5400000">
        <a:off x="4118298" y="4798175"/>
        <a:ext cx="7292320" cy="537880"/>
      </dsp:txXfrm>
    </dsp:sp>
    <dsp:sp modelId="{5A173BE3-575F-40EF-BAB4-8C35A23D8D85}">
      <dsp:nvSpPr>
        <dsp:cNvPr id="0" name=""/>
        <dsp:cNvSpPr/>
      </dsp:nvSpPr>
      <dsp:spPr>
        <a:xfrm>
          <a:off x="0" y="4694568"/>
          <a:ext cx="4118298" cy="745095"/>
        </a:xfrm>
        <a:prstGeom prst="roundRect">
          <a:avLst/>
        </a:prstGeom>
        <a:solidFill>
          <a:schemeClr val="accent1">
            <a:lumMod val="7500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15240" rIns="30480" bIns="15240" numCol="1" spcCol="1270" anchor="ctr" anchorCtr="0">
          <a:noAutofit/>
        </a:bodyPr>
        <a:lstStyle/>
        <a:p>
          <a:pPr marL="0" lvl="0" indent="0" algn="l" defTabSz="355600">
            <a:lnSpc>
              <a:spcPct val="90000"/>
            </a:lnSpc>
            <a:spcBef>
              <a:spcPct val="0"/>
            </a:spcBef>
            <a:spcAft>
              <a:spcPct val="35000"/>
            </a:spcAft>
            <a:buFont typeface="+mj-lt"/>
            <a:buNone/>
          </a:pPr>
          <a:r>
            <a:rPr lang="en-US" sz="800" kern="1200" dirty="0"/>
            <a:t>34. The Proposal Checklist states that model contract with exhibits is required to be returned with the proposal. Is that correct? I understand some of the documents being returned but on some there aren’t, for instance Exhibit C – General Terms and Conditions. </a:t>
          </a:r>
        </a:p>
      </dsp:txBody>
      <dsp:txXfrm>
        <a:off x="36373" y="4730941"/>
        <a:ext cx="4045552" cy="67234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44F38F-237F-447F-9F8C-599A6D6273D9}" type="datetimeFigureOut">
              <a:rPr lang="en-US" smtClean="0"/>
              <a:t>12/16/2024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E8C682-223B-40FA-A627-4FD5AB94D3E4}" type="slidenum">
              <a:rPr lang="en-US" smtClean="0"/>
              <a:t>‹#›</a:t>
            </a:fld>
            <a:endParaRPr lang="en-US"/>
          </a:p>
        </p:txBody>
      </p:sp>
    </p:spTree>
    <p:extLst>
      <p:ext uri="{BB962C8B-B14F-4D97-AF65-F5344CB8AC3E}">
        <p14:creationId xmlns:p14="http://schemas.microsoft.com/office/powerpoint/2010/main" val="41449981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FE8C682-223B-40FA-A627-4FD5AB94D3E4}" type="slidenum">
              <a:rPr lang="en-US" smtClean="0"/>
              <a:t>10</a:t>
            </a:fld>
            <a:endParaRPr lang="en-US"/>
          </a:p>
        </p:txBody>
      </p:sp>
    </p:spTree>
    <p:extLst>
      <p:ext uri="{BB962C8B-B14F-4D97-AF65-F5344CB8AC3E}">
        <p14:creationId xmlns:p14="http://schemas.microsoft.com/office/powerpoint/2010/main" val="36779661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7612D-9D57-1FE7-CD07-7C4DB35230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8AAACFA-2636-A594-3F33-E5826CCA4EA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CE9EAB3-51DA-029E-E81B-64E48FA87D9F}"/>
              </a:ext>
            </a:extLst>
          </p:cNvPr>
          <p:cNvSpPr>
            <a:spLocks noGrp="1"/>
          </p:cNvSpPr>
          <p:nvPr>
            <p:ph type="dt" sz="half" idx="10"/>
          </p:nvPr>
        </p:nvSpPr>
        <p:spPr/>
        <p:txBody>
          <a:bodyPr/>
          <a:lstStyle/>
          <a:p>
            <a:fld id="{AEF6DCAE-9AA9-471C-B8BF-0D51C03788EA}" type="datetimeFigureOut">
              <a:rPr lang="en-US" smtClean="0"/>
              <a:t>12/16/2024</a:t>
            </a:fld>
            <a:endParaRPr lang="en-US"/>
          </a:p>
        </p:txBody>
      </p:sp>
      <p:sp>
        <p:nvSpPr>
          <p:cNvPr id="5" name="Footer Placeholder 4">
            <a:extLst>
              <a:ext uri="{FF2B5EF4-FFF2-40B4-BE49-F238E27FC236}">
                <a16:creationId xmlns:a16="http://schemas.microsoft.com/office/drawing/2014/main" id="{2AD37128-065D-8DAA-EBBC-C7C07B995D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A0E430B-87A1-B412-BE34-02ACAB649FC9}"/>
              </a:ext>
            </a:extLst>
          </p:cNvPr>
          <p:cNvSpPr>
            <a:spLocks noGrp="1"/>
          </p:cNvSpPr>
          <p:nvPr>
            <p:ph type="sldNum" sz="quarter" idx="12"/>
          </p:nvPr>
        </p:nvSpPr>
        <p:spPr/>
        <p:txBody>
          <a:bodyPr/>
          <a:lstStyle/>
          <a:p>
            <a:fld id="{F3D8DFD2-1C54-457F-925E-179623F17377}" type="slidenum">
              <a:rPr lang="en-US" smtClean="0"/>
              <a:t>‹#›</a:t>
            </a:fld>
            <a:endParaRPr lang="en-US"/>
          </a:p>
        </p:txBody>
      </p:sp>
    </p:spTree>
    <p:extLst>
      <p:ext uri="{BB962C8B-B14F-4D97-AF65-F5344CB8AC3E}">
        <p14:creationId xmlns:p14="http://schemas.microsoft.com/office/powerpoint/2010/main" val="2804567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AAF95C-F0A2-CD01-49CC-D3925DDC88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7C9A799-6DAE-608B-DE91-700681BAD0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CC00BB-5155-E61E-C6B7-8A72FF1226E9}"/>
              </a:ext>
            </a:extLst>
          </p:cNvPr>
          <p:cNvSpPr>
            <a:spLocks noGrp="1"/>
          </p:cNvSpPr>
          <p:nvPr>
            <p:ph type="dt" sz="half" idx="10"/>
          </p:nvPr>
        </p:nvSpPr>
        <p:spPr/>
        <p:txBody>
          <a:bodyPr/>
          <a:lstStyle/>
          <a:p>
            <a:fld id="{AEF6DCAE-9AA9-471C-B8BF-0D51C03788EA}" type="datetimeFigureOut">
              <a:rPr lang="en-US" smtClean="0"/>
              <a:t>12/16/2024</a:t>
            </a:fld>
            <a:endParaRPr lang="en-US"/>
          </a:p>
        </p:txBody>
      </p:sp>
      <p:sp>
        <p:nvSpPr>
          <p:cNvPr id="5" name="Footer Placeholder 4">
            <a:extLst>
              <a:ext uri="{FF2B5EF4-FFF2-40B4-BE49-F238E27FC236}">
                <a16:creationId xmlns:a16="http://schemas.microsoft.com/office/drawing/2014/main" id="{B44AE0E9-4FA6-68F1-179C-FF19A5D2D0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AF8102-581D-BF86-59D3-4B591D3417D1}"/>
              </a:ext>
            </a:extLst>
          </p:cNvPr>
          <p:cNvSpPr>
            <a:spLocks noGrp="1"/>
          </p:cNvSpPr>
          <p:nvPr>
            <p:ph type="sldNum" sz="quarter" idx="12"/>
          </p:nvPr>
        </p:nvSpPr>
        <p:spPr/>
        <p:txBody>
          <a:bodyPr/>
          <a:lstStyle/>
          <a:p>
            <a:fld id="{F3D8DFD2-1C54-457F-925E-179623F17377}" type="slidenum">
              <a:rPr lang="en-US" smtClean="0"/>
              <a:t>‹#›</a:t>
            </a:fld>
            <a:endParaRPr lang="en-US"/>
          </a:p>
        </p:txBody>
      </p:sp>
    </p:spTree>
    <p:extLst>
      <p:ext uri="{BB962C8B-B14F-4D97-AF65-F5344CB8AC3E}">
        <p14:creationId xmlns:p14="http://schemas.microsoft.com/office/powerpoint/2010/main" val="2387977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D4FB8D5-21B5-21A1-54F8-EDDCF3035CD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8AAF969-5D15-240B-8D83-A4F151385AC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EF607B-DBE4-F72F-F295-B96AC2983BC7}"/>
              </a:ext>
            </a:extLst>
          </p:cNvPr>
          <p:cNvSpPr>
            <a:spLocks noGrp="1"/>
          </p:cNvSpPr>
          <p:nvPr>
            <p:ph type="dt" sz="half" idx="10"/>
          </p:nvPr>
        </p:nvSpPr>
        <p:spPr/>
        <p:txBody>
          <a:bodyPr/>
          <a:lstStyle/>
          <a:p>
            <a:fld id="{AEF6DCAE-9AA9-471C-B8BF-0D51C03788EA}" type="datetimeFigureOut">
              <a:rPr lang="en-US" smtClean="0"/>
              <a:t>12/16/2024</a:t>
            </a:fld>
            <a:endParaRPr lang="en-US"/>
          </a:p>
        </p:txBody>
      </p:sp>
      <p:sp>
        <p:nvSpPr>
          <p:cNvPr id="5" name="Footer Placeholder 4">
            <a:extLst>
              <a:ext uri="{FF2B5EF4-FFF2-40B4-BE49-F238E27FC236}">
                <a16:creationId xmlns:a16="http://schemas.microsoft.com/office/drawing/2014/main" id="{693ADDC1-3E60-EAC1-ADFC-C333CDF8FCD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1A64B5-EEB2-7F39-F0A6-948BA991268F}"/>
              </a:ext>
            </a:extLst>
          </p:cNvPr>
          <p:cNvSpPr>
            <a:spLocks noGrp="1"/>
          </p:cNvSpPr>
          <p:nvPr>
            <p:ph type="sldNum" sz="quarter" idx="12"/>
          </p:nvPr>
        </p:nvSpPr>
        <p:spPr/>
        <p:txBody>
          <a:bodyPr/>
          <a:lstStyle/>
          <a:p>
            <a:fld id="{F3D8DFD2-1C54-457F-925E-179623F17377}" type="slidenum">
              <a:rPr lang="en-US" smtClean="0"/>
              <a:t>‹#›</a:t>
            </a:fld>
            <a:endParaRPr lang="en-US"/>
          </a:p>
        </p:txBody>
      </p:sp>
    </p:spTree>
    <p:extLst>
      <p:ext uri="{BB962C8B-B14F-4D97-AF65-F5344CB8AC3E}">
        <p14:creationId xmlns:p14="http://schemas.microsoft.com/office/powerpoint/2010/main" val="7069734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8A49D1-150F-1A5C-2046-8B58BC79FA5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05BF59F-8E5B-0A0F-025A-4A0B42BBA5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8740841-3DA1-008A-674D-8F661028ED72}"/>
              </a:ext>
            </a:extLst>
          </p:cNvPr>
          <p:cNvSpPr>
            <a:spLocks noGrp="1"/>
          </p:cNvSpPr>
          <p:nvPr>
            <p:ph type="dt" sz="half" idx="10"/>
          </p:nvPr>
        </p:nvSpPr>
        <p:spPr/>
        <p:txBody>
          <a:bodyPr/>
          <a:lstStyle/>
          <a:p>
            <a:fld id="{AEF6DCAE-9AA9-471C-B8BF-0D51C03788EA}" type="datetimeFigureOut">
              <a:rPr lang="en-US" smtClean="0"/>
              <a:t>12/16/2024</a:t>
            </a:fld>
            <a:endParaRPr lang="en-US"/>
          </a:p>
        </p:txBody>
      </p:sp>
      <p:sp>
        <p:nvSpPr>
          <p:cNvPr id="5" name="Footer Placeholder 4">
            <a:extLst>
              <a:ext uri="{FF2B5EF4-FFF2-40B4-BE49-F238E27FC236}">
                <a16:creationId xmlns:a16="http://schemas.microsoft.com/office/drawing/2014/main" id="{C26CEE6F-916F-8272-A82A-4C17B517B8B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BB3502-CB4B-1B0F-FA3D-6C57C1348001}"/>
              </a:ext>
            </a:extLst>
          </p:cNvPr>
          <p:cNvSpPr>
            <a:spLocks noGrp="1"/>
          </p:cNvSpPr>
          <p:nvPr>
            <p:ph type="sldNum" sz="quarter" idx="12"/>
          </p:nvPr>
        </p:nvSpPr>
        <p:spPr/>
        <p:txBody>
          <a:bodyPr/>
          <a:lstStyle/>
          <a:p>
            <a:fld id="{F3D8DFD2-1C54-457F-925E-179623F17377}" type="slidenum">
              <a:rPr lang="en-US" smtClean="0"/>
              <a:t>‹#›</a:t>
            </a:fld>
            <a:endParaRPr lang="en-US"/>
          </a:p>
        </p:txBody>
      </p:sp>
    </p:spTree>
    <p:extLst>
      <p:ext uri="{BB962C8B-B14F-4D97-AF65-F5344CB8AC3E}">
        <p14:creationId xmlns:p14="http://schemas.microsoft.com/office/powerpoint/2010/main" val="10513679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0EDE7A-7BC2-DD90-6FF1-52B657E7F42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9AE813-1F7B-98DC-B724-1A37F91FF7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ACD3B48-13AA-5C78-A5F0-A4B8ECF8371E}"/>
              </a:ext>
            </a:extLst>
          </p:cNvPr>
          <p:cNvSpPr>
            <a:spLocks noGrp="1"/>
          </p:cNvSpPr>
          <p:nvPr>
            <p:ph type="dt" sz="half" idx="10"/>
          </p:nvPr>
        </p:nvSpPr>
        <p:spPr/>
        <p:txBody>
          <a:bodyPr/>
          <a:lstStyle/>
          <a:p>
            <a:fld id="{AEF6DCAE-9AA9-471C-B8BF-0D51C03788EA}" type="datetimeFigureOut">
              <a:rPr lang="en-US" smtClean="0"/>
              <a:t>12/16/2024</a:t>
            </a:fld>
            <a:endParaRPr lang="en-US"/>
          </a:p>
        </p:txBody>
      </p:sp>
      <p:sp>
        <p:nvSpPr>
          <p:cNvPr id="5" name="Footer Placeholder 4">
            <a:extLst>
              <a:ext uri="{FF2B5EF4-FFF2-40B4-BE49-F238E27FC236}">
                <a16:creationId xmlns:a16="http://schemas.microsoft.com/office/drawing/2014/main" id="{17616028-B1E6-6B79-8957-B87EE8318D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9C97EF-EF9E-7885-AF9C-6ABEAACB1524}"/>
              </a:ext>
            </a:extLst>
          </p:cNvPr>
          <p:cNvSpPr>
            <a:spLocks noGrp="1"/>
          </p:cNvSpPr>
          <p:nvPr>
            <p:ph type="sldNum" sz="quarter" idx="12"/>
          </p:nvPr>
        </p:nvSpPr>
        <p:spPr/>
        <p:txBody>
          <a:bodyPr/>
          <a:lstStyle/>
          <a:p>
            <a:fld id="{F3D8DFD2-1C54-457F-925E-179623F17377}" type="slidenum">
              <a:rPr lang="en-US" smtClean="0"/>
              <a:t>‹#›</a:t>
            </a:fld>
            <a:endParaRPr lang="en-US"/>
          </a:p>
        </p:txBody>
      </p:sp>
    </p:spTree>
    <p:extLst>
      <p:ext uri="{BB962C8B-B14F-4D97-AF65-F5344CB8AC3E}">
        <p14:creationId xmlns:p14="http://schemas.microsoft.com/office/powerpoint/2010/main" val="17965339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99CBAA-53C8-F937-E23D-F0E7173AA01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E731C86-D22C-8E09-F6B9-BA78BBEE9B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BCA5810-5334-3AC6-3498-D542B88B3E4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AF35E2F-39A7-29F5-8481-8E583B0963AE}"/>
              </a:ext>
            </a:extLst>
          </p:cNvPr>
          <p:cNvSpPr>
            <a:spLocks noGrp="1"/>
          </p:cNvSpPr>
          <p:nvPr>
            <p:ph type="dt" sz="half" idx="10"/>
          </p:nvPr>
        </p:nvSpPr>
        <p:spPr/>
        <p:txBody>
          <a:bodyPr/>
          <a:lstStyle/>
          <a:p>
            <a:fld id="{AEF6DCAE-9AA9-471C-B8BF-0D51C03788EA}" type="datetimeFigureOut">
              <a:rPr lang="en-US" smtClean="0"/>
              <a:t>12/16/2024</a:t>
            </a:fld>
            <a:endParaRPr lang="en-US"/>
          </a:p>
        </p:txBody>
      </p:sp>
      <p:sp>
        <p:nvSpPr>
          <p:cNvPr id="6" name="Footer Placeholder 5">
            <a:extLst>
              <a:ext uri="{FF2B5EF4-FFF2-40B4-BE49-F238E27FC236}">
                <a16:creationId xmlns:a16="http://schemas.microsoft.com/office/drawing/2014/main" id="{4776F086-196E-C871-CD8B-44E0BAD06F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9D34FCD-F552-F7CF-31F4-4A8B620617FB}"/>
              </a:ext>
            </a:extLst>
          </p:cNvPr>
          <p:cNvSpPr>
            <a:spLocks noGrp="1"/>
          </p:cNvSpPr>
          <p:nvPr>
            <p:ph type="sldNum" sz="quarter" idx="12"/>
          </p:nvPr>
        </p:nvSpPr>
        <p:spPr/>
        <p:txBody>
          <a:bodyPr/>
          <a:lstStyle/>
          <a:p>
            <a:fld id="{F3D8DFD2-1C54-457F-925E-179623F17377}" type="slidenum">
              <a:rPr lang="en-US" smtClean="0"/>
              <a:t>‹#›</a:t>
            </a:fld>
            <a:endParaRPr lang="en-US"/>
          </a:p>
        </p:txBody>
      </p:sp>
    </p:spTree>
    <p:extLst>
      <p:ext uri="{BB962C8B-B14F-4D97-AF65-F5344CB8AC3E}">
        <p14:creationId xmlns:p14="http://schemas.microsoft.com/office/powerpoint/2010/main" val="939361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F2E6F5-5B1F-EC57-7428-D1330F1E315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3B6F08C-04D7-C3EA-63C5-DBB786C426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AFBCE02-62FB-9321-EBB7-AC9756F8C8B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8BA80BF-45B6-7A55-561F-9D8D8F7B51F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0B2EEB0-B0F6-4131-808D-E54EB961F97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1D6F33-AF5B-79C1-C8A9-29F68D84D83F}"/>
              </a:ext>
            </a:extLst>
          </p:cNvPr>
          <p:cNvSpPr>
            <a:spLocks noGrp="1"/>
          </p:cNvSpPr>
          <p:nvPr>
            <p:ph type="dt" sz="half" idx="10"/>
          </p:nvPr>
        </p:nvSpPr>
        <p:spPr/>
        <p:txBody>
          <a:bodyPr/>
          <a:lstStyle/>
          <a:p>
            <a:fld id="{AEF6DCAE-9AA9-471C-B8BF-0D51C03788EA}" type="datetimeFigureOut">
              <a:rPr lang="en-US" smtClean="0"/>
              <a:t>12/16/2024</a:t>
            </a:fld>
            <a:endParaRPr lang="en-US"/>
          </a:p>
        </p:txBody>
      </p:sp>
      <p:sp>
        <p:nvSpPr>
          <p:cNvPr id="8" name="Footer Placeholder 7">
            <a:extLst>
              <a:ext uri="{FF2B5EF4-FFF2-40B4-BE49-F238E27FC236}">
                <a16:creationId xmlns:a16="http://schemas.microsoft.com/office/drawing/2014/main" id="{55969EDD-1B12-13E0-B292-6FBDC98FA43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0F5AE12-B86D-AA62-C4B0-C601828A92E9}"/>
              </a:ext>
            </a:extLst>
          </p:cNvPr>
          <p:cNvSpPr>
            <a:spLocks noGrp="1"/>
          </p:cNvSpPr>
          <p:nvPr>
            <p:ph type="sldNum" sz="quarter" idx="12"/>
          </p:nvPr>
        </p:nvSpPr>
        <p:spPr/>
        <p:txBody>
          <a:bodyPr/>
          <a:lstStyle/>
          <a:p>
            <a:fld id="{F3D8DFD2-1C54-457F-925E-179623F17377}" type="slidenum">
              <a:rPr lang="en-US" smtClean="0"/>
              <a:t>‹#›</a:t>
            </a:fld>
            <a:endParaRPr lang="en-US"/>
          </a:p>
        </p:txBody>
      </p:sp>
    </p:spTree>
    <p:extLst>
      <p:ext uri="{BB962C8B-B14F-4D97-AF65-F5344CB8AC3E}">
        <p14:creationId xmlns:p14="http://schemas.microsoft.com/office/powerpoint/2010/main" val="1767536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84A89B-D52C-ED38-D53A-91A29A4064A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1334541-5168-5F30-764F-A16C008AEC32}"/>
              </a:ext>
            </a:extLst>
          </p:cNvPr>
          <p:cNvSpPr>
            <a:spLocks noGrp="1"/>
          </p:cNvSpPr>
          <p:nvPr>
            <p:ph type="dt" sz="half" idx="10"/>
          </p:nvPr>
        </p:nvSpPr>
        <p:spPr/>
        <p:txBody>
          <a:bodyPr/>
          <a:lstStyle/>
          <a:p>
            <a:fld id="{AEF6DCAE-9AA9-471C-B8BF-0D51C03788EA}" type="datetimeFigureOut">
              <a:rPr lang="en-US" smtClean="0"/>
              <a:t>12/16/2024</a:t>
            </a:fld>
            <a:endParaRPr lang="en-US"/>
          </a:p>
        </p:txBody>
      </p:sp>
      <p:sp>
        <p:nvSpPr>
          <p:cNvPr id="4" name="Footer Placeholder 3">
            <a:extLst>
              <a:ext uri="{FF2B5EF4-FFF2-40B4-BE49-F238E27FC236}">
                <a16:creationId xmlns:a16="http://schemas.microsoft.com/office/drawing/2014/main" id="{B14555FE-06DE-1490-4D0C-35324E6EF8F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B28E008-D6D9-062F-2B61-AAB8BDB287BC}"/>
              </a:ext>
            </a:extLst>
          </p:cNvPr>
          <p:cNvSpPr>
            <a:spLocks noGrp="1"/>
          </p:cNvSpPr>
          <p:nvPr>
            <p:ph type="sldNum" sz="quarter" idx="12"/>
          </p:nvPr>
        </p:nvSpPr>
        <p:spPr/>
        <p:txBody>
          <a:bodyPr/>
          <a:lstStyle/>
          <a:p>
            <a:fld id="{F3D8DFD2-1C54-457F-925E-179623F17377}" type="slidenum">
              <a:rPr lang="en-US" smtClean="0"/>
              <a:t>‹#›</a:t>
            </a:fld>
            <a:endParaRPr lang="en-US"/>
          </a:p>
        </p:txBody>
      </p:sp>
    </p:spTree>
    <p:extLst>
      <p:ext uri="{BB962C8B-B14F-4D97-AF65-F5344CB8AC3E}">
        <p14:creationId xmlns:p14="http://schemas.microsoft.com/office/powerpoint/2010/main" val="17873769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F2DEAA8-AA91-CE08-7729-628654E392C4}"/>
              </a:ext>
            </a:extLst>
          </p:cNvPr>
          <p:cNvSpPr>
            <a:spLocks noGrp="1"/>
          </p:cNvSpPr>
          <p:nvPr>
            <p:ph type="dt" sz="half" idx="10"/>
          </p:nvPr>
        </p:nvSpPr>
        <p:spPr/>
        <p:txBody>
          <a:bodyPr/>
          <a:lstStyle/>
          <a:p>
            <a:fld id="{AEF6DCAE-9AA9-471C-B8BF-0D51C03788EA}" type="datetimeFigureOut">
              <a:rPr lang="en-US" smtClean="0"/>
              <a:t>12/16/2024</a:t>
            </a:fld>
            <a:endParaRPr lang="en-US"/>
          </a:p>
        </p:txBody>
      </p:sp>
      <p:sp>
        <p:nvSpPr>
          <p:cNvPr id="3" name="Footer Placeholder 2">
            <a:extLst>
              <a:ext uri="{FF2B5EF4-FFF2-40B4-BE49-F238E27FC236}">
                <a16:creationId xmlns:a16="http://schemas.microsoft.com/office/drawing/2014/main" id="{D370BCE0-4CA6-74E2-2A0E-D41549C5603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7FD64BB-50B1-5210-FFA2-4037D8CE093D}"/>
              </a:ext>
            </a:extLst>
          </p:cNvPr>
          <p:cNvSpPr>
            <a:spLocks noGrp="1"/>
          </p:cNvSpPr>
          <p:nvPr>
            <p:ph type="sldNum" sz="quarter" idx="12"/>
          </p:nvPr>
        </p:nvSpPr>
        <p:spPr/>
        <p:txBody>
          <a:bodyPr/>
          <a:lstStyle/>
          <a:p>
            <a:fld id="{F3D8DFD2-1C54-457F-925E-179623F17377}" type="slidenum">
              <a:rPr lang="en-US" smtClean="0"/>
              <a:t>‹#›</a:t>
            </a:fld>
            <a:endParaRPr lang="en-US"/>
          </a:p>
        </p:txBody>
      </p:sp>
    </p:spTree>
    <p:extLst>
      <p:ext uri="{BB962C8B-B14F-4D97-AF65-F5344CB8AC3E}">
        <p14:creationId xmlns:p14="http://schemas.microsoft.com/office/powerpoint/2010/main" val="12497191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E95ED0-4572-9CBE-7208-993C51A1D25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EADE65-7095-7B84-433F-9BA7C892139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25D8F93-DF2B-9873-B83A-C6B26ACD2F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CE3071-29C6-4484-BA10-353CAD72EC68}"/>
              </a:ext>
            </a:extLst>
          </p:cNvPr>
          <p:cNvSpPr>
            <a:spLocks noGrp="1"/>
          </p:cNvSpPr>
          <p:nvPr>
            <p:ph type="dt" sz="half" idx="10"/>
          </p:nvPr>
        </p:nvSpPr>
        <p:spPr/>
        <p:txBody>
          <a:bodyPr/>
          <a:lstStyle/>
          <a:p>
            <a:fld id="{AEF6DCAE-9AA9-471C-B8BF-0D51C03788EA}" type="datetimeFigureOut">
              <a:rPr lang="en-US" smtClean="0"/>
              <a:t>12/16/2024</a:t>
            </a:fld>
            <a:endParaRPr lang="en-US"/>
          </a:p>
        </p:txBody>
      </p:sp>
      <p:sp>
        <p:nvSpPr>
          <p:cNvPr id="6" name="Footer Placeholder 5">
            <a:extLst>
              <a:ext uri="{FF2B5EF4-FFF2-40B4-BE49-F238E27FC236}">
                <a16:creationId xmlns:a16="http://schemas.microsoft.com/office/drawing/2014/main" id="{CEB2D485-D8C9-81C0-3003-E7E710B8EB2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EC7541-A59D-61A2-0766-F559FE7767E6}"/>
              </a:ext>
            </a:extLst>
          </p:cNvPr>
          <p:cNvSpPr>
            <a:spLocks noGrp="1"/>
          </p:cNvSpPr>
          <p:nvPr>
            <p:ph type="sldNum" sz="quarter" idx="12"/>
          </p:nvPr>
        </p:nvSpPr>
        <p:spPr/>
        <p:txBody>
          <a:bodyPr/>
          <a:lstStyle/>
          <a:p>
            <a:fld id="{F3D8DFD2-1C54-457F-925E-179623F17377}" type="slidenum">
              <a:rPr lang="en-US" smtClean="0"/>
              <a:t>‹#›</a:t>
            </a:fld>
            <a:endParaRPr lang="en-US"/>
          </a:p>
        </p:txBody>
      </p:sp>
    </p:spTree>
    <p:extLst>
      <p:ext uri="{BB962C8B-B14F-4D97-AF65-F5344CB8AC3E}">
        <p14:creationId xmlns:p14="http://schemas.microsoft.com/office/powerpoint/2010/main" val="30320218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C3EDB9-D51F-6AEB-0FA7-61E022E713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AD61BD0-CD42-A09E-ADAB-9494936D7DF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CB88F1-2EB9-249F-978C-71FFD61A08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BF7B0FA-C9BC-3B46-4677-663295621527}"/>
              </a:ext>
            </a:extLst>
          </p:cNvPr>
          <p:cNvSpPr>
            <a:spLocks noGrp="1"/>
          </p:cNvSpPr>
          <p:nvPr>
            <p:ph type="dt" sz="half" idx="10"/>
          </p:nvPr>
        </p:nvSpPr>
        <p:spPr/>
        <p:txBody>
          <a:bodyPr/>
          <a:lstStyle/>
          <a:p>
            <a:fld id="{AEF6DCAE-9AA9-471C-B8BF-0D51C03788EA}" type="datetimeFigureOut">
              <a:rPr lang="en-US" smtClean="0"/>
              <a:t>12/16/2024</a:t>
            </a:fld>
            <a:endParaRPr lang="en-US"/>
          </a:p>
        </p:txBody>
      </p:sp>
      <p:sp>
        <p:nvSpPr>
          <p:cNvPr id="6" name="Footer Placeholder 5">
            <a:extLst>
              <a:ext uri="{FF2B5EF4-FFF2-40B4-BE49-F238E27FC236}">
                <a16:creationId xmlns:a16="http://schemas.microsoft.com/office/drawing/2014/main" id="{D0AA63C0-52BD-851E-B128-7AA18BBE92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1EE9BE-89F3-35B7-3726-DD9755143873}"/>
              </a:ext>
            </a:extLst>
          </p:cNvPr>
          <p:cNvSpPr>
            <a:spLocks noGrp="1"/>
          </p:cNvSpPr>
          <p:nvPr>
            <p:ph type="sldNum" sz="quarter" idx="12"/>
          </p:nvPr>
        </p:nvSpPr>
        <p:spPr/>
        <p:txBody>
          <a:bodyPr/>
          <a:lstStyle/>
          <a:p>
            <a:fld id="{F3D8DFD2-1C54-457F-925E-179623F17377}" type="slidenum">
              <a:rPr lang="en-US" smtClean="0"/>
              <a:t>‹#›</a:t>
            </a:fld>
            <a:endParaRPr lang="en-US"/>
          </a:p>
        </p:txBody>
      </p:sp>
    </p:spTree>
    <p:extLst>
      <p:ext uri="{BB962C8B-B14F-4D97-AF65-F5344CB8AC3E}">
        <p14:creationId xmlns:p14="http://schemas.microsoft.com/office/powerpoint/2010/main" val="29490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89395-68CF-8BB5-8953-CAB5BBF638D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92C3F6E-C603-B0DB-38D1-3A2F1954369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B809B8F-3F88-AB3E-E545-34D64D443C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EF6DCAE-9AA9-471C-B8BF-0D51C03788EA}" type="datetimeFigureOut">
              <a:rPr lang="en-US" smtClean="0"/>
              <a:t>12/16/2024</a:t>
            </a:fld>
            <a:endParaRPr lang="en-US"/>
          </a:p>
        </p:txBody>
      </p:sp>
      <p:sp>
        <p:nvSpPr>
          <p:cNvPr id="5" name="Footer Placeholder 4">
            <a:extLst>
              <a:ext uri="{FF2B5EF4-FFF2-40B4-BE49-F238E27FC236}">
                <a16:creationId xmlns:a16="http://schemas.microsoft.com/office/drawing/2014/main" id="{3696B2DF-CFBF-73A8-3F3F-F057BE737EB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65112AF-E56C-950D-E806-B27660744E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3D8DFD2-1C54-457F-925E-179623F17377}" type="slidenum">
              <a:rPr lang="en-US" smtClean="0"/>
              <a:t>‹#›</a:t>
            </a:fld>
            <a:endParaRPr lang="en-US"/>
          </a:p>
        </p:txBody>
      </p:sp>
    </p:spTree>
    <p:extLst>
      <p:ext uri="{BB962C8B-B14F-4D97-AF65-F5344CB8AC3E}">
        <p14:creationId xmlns:p14="http://schemas.microsoft.com/office/powerpoint/2010/main" val="38065533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6.png"/><Relationship Id="rId7" Type="http://schemas.openxmlformats.org/officeDocument/2006/relationships/diagramColors" Target="../diagrams/colors4.xm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 Id="rId9" Type="http://schemas.openxmlformats.org/officeDocument/2006/relationships/hyperlink" Target="https://hbex.coveredca.com/solicitations/#RFP-2024-13" TargetMode="Externa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8.xml"/><Relationship Id="rId1" Type="http://schemas.openxmlformats.org/officeDocument/2006/relationships/themeOverride" Target="../theme/themeOverride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31.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3363022-C969-41E9-8EB2-E4C94908C1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20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D1AD6B3-BE88-4CEB-BA17-790657CC472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2D76E274-6BD0-4E9C-E35D-4E723FE11DA3}"/>
              </a:ext>
            </a:extLst>
          </p:cNvPr>
          <p:cNvSpPr>
            <a:spLocks noGrp="1"/>
          </p:cNvSpPr>
          <p:nvPr>
            <p:ph type="subTitle" idx="1"/>
          </p:nvPr>
        </p:nvSpPr>
        <p:spPr>
          <a:xfrm>
            <a:off x="5585988" y="1113576"/>
            <a:ext cx="6465908" cy="3947310"/>
          </a:xfrm>
        </p:spPr>
        <p:txBody>
          <a:bodyPr anchor="b">
            <a:normAutofit/>
          </a:bodyPr>
          <a:lstStyle/>
          <a:p>
            <a:r>
              <a:rPr lang="en-US" b="1" i="0" u="none" strike="noStrike" baseline="0" dirty="0">
                <a:solidFill>
                  <a:schemeClr val="tx2"/>
                </a:solidFill>
                <a:latin typeface="Arial-BoldMT"/>
              </a:rPr>
              <a:t>Request for Proposal</a:t>
            </a:r>
          </a:p>
          <a:p>
            <a:r>
              <a:rPr lang="en-US" b="1" i="0" u="none" strike="noStrike" baseline="0" dirty="0">
                <a:solidFill>
                  <a:schemeClr val="tx2"/>
                </a:solidFill>
                <a:latin typeface="Arial-BoldMT"/>
              </a:rPr>
              <a:t>RFP 2024-13: Unarmed Security Guards</a:t>
            </a:r>
          </a:p>
          <a:p>
            <a:endParaRPr lang="en-US" b="1" i="0" u="none" strike="noStrike" baseline="0" dirty="0">
              <a:solidFill>
                <a:schemeClr val="tx2"/>
              </a:solidFill>
              <a:latin typeface="Arial-BoldMT"/>
            </a:endParaRPr>
          </a:p>
          <a:p>
            <a:endParaRPr lang="en-US" b="1" i="0" u="none" strike="noStrike" baseline="0" dirty="0">
              <a:solidFill>
                <a:schemeClr val="tx2"/>
              </a:solidFill>
              <a:latin typeface="Arial-BoldMT"/>
            </a:endParaRPr>
          </a:p>
          <a:p>
            <a:endParaRPr lang="en-US" b="1" i="0" u="none" strike="noStrike" baseline="0" dirty="0">
              <a:solidFill>
                <a:schemeClr val="tx2"/>
              </a:solidFill>
              <a:latin typeface="Arial-BoldMT"/>
            </a:endParaRPr>
          </a:p>
          <a:p>
            <a:r>
              <a:rPr lang="en-US" b="1" i="0" u="none" strike="noStrike" baseline="0">
                <a:solidFill>
                  <a:schemeClr val="tx2"/>
                </a:solidFill>
                <a:latin typeface="Arial-BoldMT"/>
              </a:rPr>
              <a:t>Proposer’s  Conference</a:t>
            </a:r>
            <a:endParaRPr lang="en-US" b="1" i="0" u="none" strike="noStrike" baseline="0" dirty="0">
              <a:solidFill>
                <a:schemeClr val="tx2"/>
              </a:solidFill>
              <a:latin typeface="Arial-BoldMT"/>
            </a:endParaRPr>
          </a:p>
          <a:p>
            <a:r>
              <a:rPr lang="en-US" b="1" i="0" u="none" strike="noStrike" baseline="0" dirty="0">
                <a:solidFill>
                  <a:schemeClr val="tx2"/>
                </a:solidFill>
                <a:latin typeface="Arial-BoldMT"/>
              </a:rPr>
              <a:t> December 17, 2024</a:t>
            </a:r>
            <a:endParaRPr lang="en-US" dirty="0">
              <a:solidFill>
                <a:schemeClr val="tx2"/>
              </a:solidFill>
            </a:endParaRPr>
          </a:p>
        </p:txBody>
      </p:sp>
      <p:pic>
        <p:nvPicPr>
          <p:cNvPr id="5" name="Picture 4">
            <a:extLst>
              <a:ext uri="{FF2B5EF4-FFF2-40B4-BE49-F238E27FC236}">
                <a16:creationId xmlns:a16="http://schemas.microsoft.com/office/drawing/2014/main" id="{75F55314-9CB4-A230-DB2A-99FED0A112C0}"/>
              </a:ext>
            </a:extLst>
          </p:cNvPr>
          <p:cNvPicPr>
            <a:picLocks noChangeAspect="1"/>
          </p:cNvPicPr>
          <p:nvPr/>
        </p:nvPicPr>
        <p:blipFill>
          <a:blip r:embed="rId2"/>
          <a:stretch>
            <a:fillRect/>
          </a:stretch>
        </p:blipFill>
        <p:spPr>
          <a:xfrm>
            <a:off x="625674" y="1697277"/>
            <a:ext cx="3571352" cy="4377846"/>
          </a:xfrm>
          <a:custGeom>
            <a:avLst/>
            <a:gdLst/>
            <a:ahLst/>
            <a:cxnLst/>
            <a:rect l="l" t="t" r="r" b="b"/>
            <a:pathLst>
              <a:path w="4141760" h="4377846">
                <a:moveTo>
                  <a:pt x="0" y="0"/>
                </a:moveTo>
                <a:lnTo>
                  <a:pt x="4141760" y="0"/>
                </a:lnTo>
                <a:lnTo>
                  <a:pt x="4141760" y="4377846"/>
                </a:lnTo>
                <a:lnTo>
                  <a:pt x="0" y="4377846"/>
                </a:lnTo>
                <a:close/>
              </a:path>
            </a:pathLst>
          </a:custGeom>
        </p:spPr>
      </p:pic>
      <p:grpSp>
        <p:nvGrpSpPr>
          <p:cNvPr id="14" name="Group 13">
            <a:extLst>
              <a:ext uri="{FF2B5EF4-FFF2-40B4-BE49-F238E27FC236}">
                <a16:creationId xmlns:a16="http://schemas.microsoft.com/office/drawing/2014/main" id="{89D1390B-7E13-4B4F-9CB2-391063412E5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253" y="-5977"/>
            <a:ext cx="6238675" cy="6863979"/>
            <a:chOff x="305" y="-5977"/>
            <a:chExt cx="6238675" cy="6863979"/>
          </a:xfrm>
        </p:grpSpPr>
        <p:sp>
          <p:nvSpPr>
            <p:cNvPr id="15" name="Freeform: Shape 14">
              <a:extLst>
                <a:ext uri="{FF2B5EF4-FFF2-40B4-BE49-F238E27FC236}">
                  <a16:creationId xmlns:a16="http://schemas.microsoft.com/office/drawing/2014/main" id="{9E720206-AA49-4786-A932-A2650DE091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34854"/>
              <a:ext cx="6028697" cy="6817170"/>
            </a:xfrm>
            <a:custGeom>
              <a:avLst/>
              <a:gdLst>
                <a:gd name="connsiteX0" fmla="*/ 6028697 w 6028697"/>
                <a:gd name="connsiteY0" fmla="*/ 6155323 h 6817170"/>
                <a:gd name="connsiteX1" fmla="*/ 6028697 w 6028697"/>
                <a:gd name="connsiteY1" fmla="*/ 6817170 h 6817170"/>
                <a:gd name="connsiteX2" fmla="*/ 5157862 w 6028697"/>
                <a:gd name="connsiteY2" fmla="*/ 6817170 h 6817170"/>
                <a:gd name="connsiteX3" fmla="*/ 5347156 w 6028697"/>
                <a:gd name="connsiteY3" fmla="*/ 6687553 h 6817170"/>
                <a:gd name="connsiteX4" fmla="*/ 5487470 w 6028697"/>
                <a:gd name="connsiteY4" fmla="*/ 6581714 h 6817170"/>
                <a:gd name="connsiteX5" fmla="*/ 5627642 w 6028697"/>
                <a:gd name="connsiteY5" fmla="*/ 6472328 h 6817170"/>
                <a:gd name="connsiteX6" fmla="*/ 5911392 w 6028697"/>
                <a:gd name="connsiteY6" fmla="*/ 6245328 h 6817170"/>
                <a:gd name="connsiteX7" fmla="*/ 4481066 w 6028697"/>
                <a:gd name="connsiteY7" fmla="*/ 478 h 6817170"/>
                <a:gd name="connsiteX8" fmla="*/ 4672258 w 6028697"/>
                <a:gd name="connsiteY8" fmla="*/ 7519 h 6817170"/>
                <a:gd name="connsiteX9" fmla="*/ 5429869 w 6028697"/>
                <a:gd name="connsiteY9" fmla="*/ 125134 h 6817170"/>
                <a:gd name="connsiteX10" fmla="*/ 5976319 w 6028697"/>
                <a:gd name="connsiteY10" fmla="*/ 314893 h 6817170"/>
                <a:gd name="connsiteX11" fmla="*/ 6028697 w 6028697"/>
                <a:gd name="connsiteY11" fmla="*/ 339901 h 6817170"/>
                <a:gd name="connsiteX12" fmla="*/ 6028697 w 6028697"/>
                <a:gd name="connsiteY12" fmla="*/ 732458 h 6817170"/>
                <a:gd name="connsiteX13" fmla="*/ 5990985 w 6028697"/>
                <a:gd name="connsiteY13" fmla="*/ 712211 h 6817170"/>
                <a:gd name="connsiteX14" fmla="*/ 5341339 w 6028697"/>
                <a:gd name="connsiteY14" fmla="*/ 475281 h 6817170"/>
                <a:gd name="connsiteX15" fmla="*/ 4651969 w 6028697"/>
                <a:gd name="connsiteY15" fmla="*/ 377104 h 6817170"/>
                <a:gd name="connsiteX16" fmla="*/ 3953093 w 6028697"/>
                <a:gd name="connsiteY16" fmla="*/ 402498 h 6817170"/>
                <a:gd name="connsiteX17" fmla="*/ 3267413 w 6028697"/>
                <a:gd name="connsiteY17" fmla="*/ 546643 h 6817170"/>
                <a:gd name="connsiteX18" fmla="*/ 1439498 w 6028697"/>
                <a:gd name="connsiteY18" fmla="*/ 1568141 h 6817170"/>
                <a:gd name="connsiteX19" fmla="*/ 960671 w 6028697"/>
                <a:gd name="connsiteY19" fmla="*/ 2082013 h 6817170"/>
                <a:gd name="connsiteX20" fmla="*/ 581866 w 6028697"/>
                <a:gd name="connsiteY20" fmla="*/ 2672638 h 6817170"/>
                <a:gd name="connsiteX21" fmla="*/ 324789 w 6028697"/>
                <a:gd name="connsiteY21" fmla="*/ 3325262 h 6817170"/>
                <a:gd name="connsiteX22" fmla="*/ 231151 w 6028697"/>
                <a:gd name="connsiteY22" fmla="*/ 4022292 h 6817170"/>
                <a:gd name="connsiteX23" fmla="*/ 270592 w 6028697"/>
                <a:gd name="connsiteY23" fmla="*/ 4362792 h 6817170"/>
                <a:gd name="connsiteX24" fmla="*/ 387213 w 6028697"/>
                <a:gd name="connsiteY24" fmla="*/ 4681585 h 6817170"/>
                <a:gd name="connsiteX25" fmla="*/ 468507 w 6028697"/>
                <a:gd name="connsiteY25" fmla="*/ 4831546 h 6817170"/>
                <a:gd name="connsiteX26" fmla="*/ 561862 w 6028697"/>
                <a:gd name="connsiteY26" fmla="*/ 4976826 h 6817170"/>
                <a:gd name="connsiteX27" fmla="*/ 777511 w 6028697"/>
                <a:gd name="connsiteY27" fmla="*/ 5257597 h 6817170"/>
                <a:gd name="connsiteX28" fmla="*/ 1010895 w 6028697"/>
                <a:gd name="connsiteY28" fmla="*/ 5540494 h 6817170"/>
                <a:gd name="connsiteX29" fmla="*/ 1126948 w 6028697"/>
                <a:gd name="connsiteY29" fmla="*/ 5688186 h 6817170"/>
                <a:gd name="connsiteX30" fmla="*/ 1182706 w 6028697"/>
                <a:gd name="connsiteY30" fmla="*/ 5760543 h 6817170"/>
                <a:gd name="connsiteX31" fmla="*/ 1237327 w 6028697"/>
                <a:gd name="connsiteY31" fmla="*/ 5830060 h 6817170"/>
                <a:gd name="connsiteX32" fmla="*/ 1706649 w 6028697"/>
                <a:gd name="connsiteY32" fmla="*/ 6342797 h 6817170"/>
                <a:gd name="connsiteX33" fmla="*/ 1956207 w 6028697"/>
                <a:gd name="connsiteY33" fmla="*/ 6573484 h 6817170"/>
                <a:gd name="connsiteX34" fmla="*/ 2217681 w 6028697"/>
                <a:gd name="connsiteY34" fmla="*/ 6786297 h 6817170"/>
                <a:gd name="connsiteX35" fmla="*/ 2260820 w 6028697"/>
                <a:gd name="connsiteY35" fmla="*/ 6817170 h 6817170"/>
                <a:gd name="connsiteX36" fmla="*/ 1429497 w 6028697"/>
                <a:gd name="connsiteY36" fmla="*/ 6817170 h 6817170"/>
                <a:gd name="connsiteX37" fmla="*/ 1327275 w 6028697"/>
                <a:gd name="connsiteY37" fmla="*/ 6713800 h 6817170"/>
                <a:gd name="connsiteX38" fmla="*/ 1080556 w 6028697"/>
                <a:gd name="connsiteY38" fmla="*/ 6414443 h 6817170"/>
                <a:gd name="connsiteX39" fmla="*/ 865189 w 6028697"/>
                <a:gd name="connsiteY39" fmla="*/ 6097496 h 6817170"/>
                <a:gd name="connsiteX40" fmla="*/ 814823 w 6028697"/>
                <a:gd name="connsiteY40" fmla="*/ 6016911 h 6817170"/>
                <a:gd name="connsiteX41" fmla="*/ 766729 w 6028697"/>
                <a:gd name="connsiteY41" fmla="*/ 5938453 h 6817170"/>
                <a:gd name="connsiteX42" fmla="*/ 671672 w 6028697"/>
                <a:gd name="connsiteY42" fmla="*/ 5786648 h 6817170"/>
                <a:gd name="connsiteX43" fmla="*/ 474608 w 6028697"/>
                <a:gd name="connsiteY43" fmla="*/ 5474664 h 6817170"/>
                <a:gd name="connsiteX44" fmla="*/ 282652 w 6028697"/>
                <a:gd name="connsiteY44" fmla="*/ 5146508 h 6817170"/>
                <a:gd name="connsiteX45" fmla="*/ 196108 w 6028697"/>
                <a:gd name="connsiteY45" fmla="*/ 4972712 h 6817170"/>
                <a:gd name="connsiteX46" fmla="*/ 122474 w 6028697"/>
                <a:gd name="connsiteY46" fmla="*/ 4791821 h 6817170"/>
                <a:gd name="connsiteX47" fmla="*/ 65724 w 6028697"/>
                <a:gd name="connsiteY47" fmla="*/ 4603129 h 6817170"/>
                <a:gd name="connsiteX48" fmla="*/ 44727 w 6028697"/>
                <a:gd name="connsiteY48" fmla="*/ 4506937 h 6817170"/>
                <a:gd name="connsiteX49" fmla="*/ 35505 w 6028697"/>
                <a:gd name="connsiteY49" fmla="*/ 4458699 h 6817170"/>
                <a:gd name="connsiteX50" fmla="*/ 27845 w 6028697"/>
                <a:gd name="connsiteY50" fmla="*/ 4410320 h 6817170"/>
                <a:gd name="connsiteX51" fmla="*/ 37 w 6028697"/>
                <a:gd name="connsiteY51" fmla="*/ 4022292 h 6817170"/>
                <a:gd name="connsiteX52" fmla="*/ 78777 w 6028697"/>
                <a:gd name="connsiteY52" fmla="*/ 3267236 h 6817170"/>
                <a:gd name="connsiteX53" fmla="*/ 315424 w 6028697"/>
                <a:gd name="connsiteY53" fmla="*/ 2543673 h 6817170"/>
                <a:gd name="connsiteX54" fmla="*/ 1202710 w 6028697"/>
                <a:gd name="connsiteY54" fmla="*/ 1314895 h 6817170"/>
                <a:gd name="connsiteX55" fmla="*/ 1791065 w 6028697"/>
                <a:gd name="connsiteY55" fmla="*/ 833514 h 6817170"/>
                <a:gd name="connsiteX56" fmla="*/ 3908404 w 6028697"/>
                <a:gd name="connsiteY56" fmla="*/ 29794 h 6817170"/>
                <a:gd name="connsiteX57" fmla="*/ 4481066 w 6028697"/>
                <a:gd name="connsiteY57" fmla="*/ 478 h 6817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028697" h="6817170">
                  <a:moveTo>
                    <a:pt x="6028697" y="6155323"/>
                  </a:moveTo>
                  <a:lnTo>
                    <a:pt x="6028697" y="6817170"/>
                  </a:lnTo>
                  <a:lnTo>
                    <a:pt x="5157862" y="6817170"/>
                  </a:lnTo>
                  <a:lnTo>
                    <a:pt x="5347156" y="6687553"/>
                  </a:lnTo>
                  <a:cubicBezTo>
                    <a:pt x="5394117" y="6653219"/>
                    <a:pt x="5440793" y="6617608"/>
                    <a:pt x="5487470" y="6581714"/>
                  </a:cubicBezTo>
                  <a:cubicBezTo>
                    <a:pt x="5534147" y="6545820"/>
                    <a:pt x="5580966" y="6509358"/>
                    <a:pt x="5627642" y="6472328"/>
                  </a:cubicBezTo>
                  <a:lnTo>
                    <a:pt x="5911392" y="6245328"/>
                  </a:lnTo>
                  <a:close/>
                  <a:moveTo>
                    <a:pt x="4481066" y="478"/>
                  </a:moveTo>
                  <a:cubicBezTo>
                    <a:pt x="4544817" y="1422"/>
                    <a:pt x="4608563" y="3769"/>
                    <a:pt x="4672258" y="7519"/>
                  </a:cubicBezTo>
                  <a:cubicBezTo>
                    <a:pt x="4927973" y="22364"/>
                    <a:pt x="5181687" y="61751"/>
                    <a:pt x="5429869" y="125134"/>
                  </a:cubicBezTo>
                  <a:cubicBezTo>
                    <a:pt x="5617090" y="173104"/>
                    <a:pt x="5799867" y="236595"/>
                    <a:pt x="5976319" y="314893"/>
                  </a:cubicBezTo>
                  <a:lnTo>
                    <a:pt x="6028697" y="339901"/>
                  </a:lnTo>
                  <a:lnTo>
                    <a:pt x="6028697" y="732458"/>
                  </a:lnTo>
                  <a:lnTo>
                    <a:pt x="5990985" y="712211"/>
                  </a:lnTo>
                  <a:cubicBezTo>
                    <a:pt x="5783917" y="609342"/>
                    <a:pt x="5566013" y="529876"/>
                    <a:pt x="5341339" y="475281"/>
                  </a:cubicBezTo>
                  <a:cubicBezTo>
                    <a:pt x="5115233" y="420503"/>
                    <a:pt x="4884375" y="387624"/>
                    <a:pt x="4651969" y="377104"/>
                  </a:cubicBezTo>
                  <a:cubicBezTo>
                    <a:pt x="4418713" y="365171"/>
                    <a:pt x="4184861" y="373670"/>
                    <a:pt x="3953093" y="402498"/>
                  </a:cubicBezTo>
                  <a:cubicBezTo>
                    <a:pt x="3721001" y="431832"/>
                    <a:pt x="3491675" y="480040"/>
                    <a:pt x="3267413" y="546643"/>
                  </a:cubicBezTo>
                  <a:cubicBezTo>
                    <a:pt x="2591323" y="750761"/>
                    <a:pt x="1967642" y="1099289"/>
                    <a:pt x="1439498" y="1568141"/>
                  </a:cubicBezTo>
                  <a:cubicBezTo>
                    <a:pt x="1265589" y="1725523"/>
                    <a:pt x="1105393" y="1897434"/>
                    <a:pt x="960671" y="2082013"/>
                  </a:cubicBezTo>
                  <a:cubicBezTo>
                    <a:pt x="815775" y="2266294"/>
                    <a:pt x="688923" y="2464081"/>
                    <a:pt x="581866" y="2672638"/>
                  </a:cubicBezTo>
                  <a:cubicBezTo>
                    <a:pt x="473765" y="2880669"/>
                    <a:pt x="387610" y="3099397"/>
                    <a:pt x="324789" y="3325262"/>
                  </a:cubicBezTo>
                  <a:cubicBezTo>
                    <a:pt x="262714" y="3552403"/>
                    <a:pt x="231223" y="3786822"/>
                    <a:pt x="231151" y="4022292"/>
                  </a:cubicBezTo>
                  <a:cubicBezTo>
                    <a:pt x="231413" y="4136912"/>
                    <a:pt x="244645" y="4251136"/>
                    <a:pt x="270592" y="4362792"/>
                  </a:cubicBezTo>
                  <a:cubicBezTo>
                    <a:pt x="297885" y="4472943"/>
                    <a:pt x="336983" y="4579833"/>
                    <a:pt x="387213" y="4681585"/>
                  </a:cubicBezTo>
                  <a:cubicBezTo>
                    <a:pt x="412042" y="4732517"/>
                    <a:pt x="439423" y="4782457"/>
                    <a:pt x="468507" y="4831546"/>
                  </a:cubicBezTo>
                  <a:cubicBezTo>
                    <a:pt x="497591" y="4880636"/>
                    <a:pt x="529230" y="4929015"/>
                    <a:pt x="561862" y="4976826"/>
                  </a:cubicBezTo>
                  <a:cubicBezTo>
                    <a:pt x="627975" y="5072166"/>
                    <a:pt x="701466" y="5164668"/>
                    <a:pt x="777511" y="5257597"/>
                  </a:cubicBezTo>
                  <a:cubicBezTo>
                    <a:pt x="853556" y="5350524"/>
                    <a:pt x="933574" y="5443594"/>
                    <a:pt x="1010895" y="5540494"/>
                  </a:cubicBezTo>
                  <a:cubicBezTo>
                    <a:pt x="1049957" y="5588732"/>
                    <a:pt x="1088642" y="5637963"/>
                    <a:pt x="1126948" y="5688186"/>
                  </a:cubicBezTo>
                  <a:lnTo>
                    <a:pt x="1182706" y="5760543"/>
                  </a:lnTo>
                  <a:cubicBezTo>
                    <a:pt x="1201007" y="5783669"/>
                    <a:pt x="1218458" y="5807503"/>
                    <a:pt x="1237327" y="5830060"/>
                  </a:cubicBezTo>
                  <a:cubicBezTo>
                    <a:pt x="1383714" y="6009916"/>
                    <a:pt x="1540413" y="6181116"/>
                    <a:pt x="1706649" y="6342797"/>
                  </a:cubicBezTo>
                  <a:cubicBezTo>
                    <a:pt x="1788084" y="6422531"/>
                    <a:pt x="1871265" y="6499427"/>
                    <a:pt x="1956207" y="6573484"/>
                  </a:cubicBezTo>
                  <a:cubicBezTo>
                    <a:pt x="2041332" y="6647402"/>
                    <a:pt x="2127733" y="6718907"/>
                    <a:pt x="2217681" y="6786297"/>
                  </a:cubicBezTo>
                  <a:lnTo>
                    <a:pt x="2260820" y="6817170"/>
                  </a:lnTo>
                  <a:lnTo>
                    <a:pt x="1429497" y="6817170"/>
                  </a:lnTo>
                  <a:lnTo>
                    <a:pt x="1327275" y="6713800"/>
                  </a:lnTo>
                  <a:cubicBezTo>
                    <a:pt x="1239186" y="6618984"/>
                    <a:pt x="1156797" y="6519019"/>
                    <a:pt x="1080556" y="6414443"/>
                  </a:cubicBezTo>
                  <a:cubicBezTo>
                    <a:pt x="1004653" y="6310734"/>
                    <a:pt x="932439" y="6205177"/>
                    <a:pt x="865189" y="6097496"/>
                  </a:cubicBezTo>
                  <a:cubicBezTo>
                    <a:pt x="847881" y="6070823"/>
                    <a:pt x="831565" y="6043725"/>
                    <a:pt x="814823" y="6016911"/>
                  </a:cubicBezTo>
                  <a:lnTo>
                    <a:pt x="766729" y="5938453"/>
                  </a:lnTo>
                  <a:cubicBezTo>
                    <a:pt x="735941" y="5887947"/>
                    <a:pt x="703878" y="5837581"/>
                    <a:pt x="671672" y="5786648"/>
                  </a:cubicBezTo>
                  <a:lnTo>
                    <a:pt x="474608" y="5474664"/>
                  </a:lnTo>
                  <a:cubicBezTo>
                    <a:pt x="408778" y="5368968"/>
                    <a:pt x="343516" y="5260008"/>
                    <a:pt x="282652" y="5146508"/>
                  </a:cubicBezTo>
                  <a:cubicBezTo>
                    <a:pt x="252290" y="5089759"/>
                    <a:pt x="223065" y="5032015"/>
                    <a:pt x="196108" y="4972712"/>
                  </a:cubicBezTo>
                  <a:cubicBezTo>
                    <a:pt x="169152" y="4913408"/>
                    <a:pt x="144607" y="4853111"/>
                    <a:pt x="122474" y="4791821"/>
                  </a:cubicBezTo>
                  <a:cubicBezTo>
                    <a:pt x="100342" y="4730532"/>
                    <a:pt x="81757" y="4666830"/>
                    <a:pt x="65724" y="4603129"/>
                  </a:cubicBezTo>
                  <a:cubicBezTo>
                    <a:pt x="58205" y="4571064"/>
                    <a:pt x="50828" y="4539143"/>
                    <a:pt x="44727" y="4506937"/>
                  </a:cubicBezTo>
                  <a:lnTo>
                    <a:pt x="35505" y="4458699"/>
                  </a:lnTo>
                  <a:lnTo>
                    <a:pt x="27845" y="4410320"/>
                  </a:lnTo>
                  <a:cubicBezTo>
                    <a:pt x="8635" y="4281881"/>
                    <a:pt x="-661" y="4152150"/>
                    <a:pt x="37" y="4022292"/>
                  </a:cubicBezTo>
                  <a:cubicBezTo>
                    <a:pt x="712" y="3768592"/>
                    <a:pt x="27094" y="3515615"/>
                    <a:pt x="78777" y="3267236"/>
                  </a:cubicBezTo>
                  <a:cubicBezTo>
                    <a:pt x="130048" y="3017876"/>
                    <a:pt x="209439" y="2775142"/>
                    <a:pt x="315424" y="2543673"/>
                  </a:cubicBezTo>
                  <a:cubicBezTo>
                    <a:pt x="528236" y="2081161"/>
                    <a:pt x="838234" y="1667312"/>
                    <a:pt x="1202710" y="1314895"/>
                  </a:cubicBezTo>
                  <a:cubicBezTo>
                    <a:pt x="1385514" y="1138814"/>
                    <a:pt x="1582282" y="977831"/>
                    <a:pt x="1791065" y="833514"/>
                  </a:cubicBezTo>
                  <a:cubicBezTo>
                    <a:pt x="2420037" y="395614"/>
                    <a:pt x="3147288" y="119557"/>
                    <a:pt x="3908404" y="29794"/>
                  </a:cubicBezTo>
                  <a:cubicBezTo>
                    <a:pt x="4098509" y="7429"/>
                    <a:pt x="4289811" y="-2355"/>
                    <a:pt x="4481066" y="478"/>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72F6EE6-EDE9-45A5-8F6D-02B9B7CB2C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1"/>
              <a:ext cx="6165116"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C093DC50-3BD7-46B1-A300-CD207E152F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flipH="1">
              <a:off x="305" y="-5977"/>
              <a:ext cx="6238675" cy="6858001"/>
            </a:xfrm>
            <a:custGeom>
              <a:avLst/>
              <a:gdLst>
                <a:gd name="connsiteX0" fmla="*/ 6264586 w 6264586"/>
                <a:gd name="connsiteY0" fmla="*/ 6646464 h 6858001"/>
                <a:gd name="connsiteX1" fmla="*/ 6264586 w 6264586"/>
                <a:gd name="connsiteY1" fmla="*/ 6858001 h 6858001"/>
                <a:gd name="connsiteX2" fmla="*/ 5997170 w 6264586"/>
                <a:gd name="connsiteY2" fmla="*/ 6858001 h 6858001"/>
                <a:gd name="connsiteX3" fmla="*/ 6121512 w 6264586"/>
                <a:gd name="connsiteY3" fmla="*/ 6761029 h 6858001"/>
                <a:gd name="connsiteX4" fmla="*/ 2693206 w 6264586"/>
                <a:gd name="connsiteY4" fmla="*/ 0 h 6858001"/>
                <a:gd name="connsiteX5" fmla="*/ 5872285 w 6264586"/>
                <a:gd name="connsiteY5" fmla="*/ 0 h 6858001"/>
                <a:gd name="connsiteX6" fmla="*/ 6024875 w 6264586"/>
                <a:gd name="connsiteY6" fmla="*/ 68385 h 6858001"/>
                <a:gd name="connsiteX7" fmla="*/ 6206432 w 6264586"/>
                <a:gd name="connsiteY7" fmla="*/ 162336 h 6858001"/>
                <a:gd name="connsiteX8" fmla="*/ 6264586 w 6264586"/>
                <a:gd name="connsiteY8" fmla="*/ 196704 h 6858001"/>
                <a:gd name="connsiteX9" fmla="*/ 6264586 w 6264586"/>
                <a:gd name="connsiteY9" fmla="*/ 537242 h 6858001"/>
                <a:gd name="connsiteX10" fmla="*/ 6230189 w 6264586"/>
                <a:gd name="connsiteY10" fmla="*/ 517260 h 6858001"/>
                <a:gd name="connsiteX11" fmla="*/ 5540536 w 6264586"/>
                <a:gd name="connsiteY11" fmla="*/ 249543 h 6858001"/>
                <a:gd name="connsiteX12" fmla="*/ 5178896 w 6264586"/>
                <a:gd name="connsiteY12" fmla="*/ 178606 h 6858001"/>
                <a:gd name="connsiteX13" fmla="*/ 4814279 w 6264586"/>
                <a:gd name="connsiteY13" fmla="*/ 146683 h 6858001"/>
                <a:gd name="connsiteX14" fmla="*/ 4655095 w 6264586"/>
                <a:gd name="connsiteY14" fmla="*/ 143421 h 6858001"/>
                <a:gd name="connsiteX15" fmla="*/ 4081069 w 6264586"/>
                <a:gd name="connsiteY15" fmla="*/ 185983 h 6858001"/>
                <a:gd name="connsiteX16" fmla="*/ 3720566 w 6264586"/>
                <a:gd name="connsiteY16" fmla="*/ 256921 h 6858001"/>
                <a:gd name="connsiteX17" fmla="*/ 3365879 w 6264586"/>
                <a:gd name="connsiteY17" fmla="*/ 357651 h 6858001"/>
                <a:gd name="connsiteX18" fmla="*/ 3020555 w 6264586"/>
                <a:gd name="connsiteY18" fmla="*/ 486190 h 6858001"/>
                <a:gd name="connsiteX19" fmla="*/ 2685163 w 6264586"/>
                <a:gd name="connsiteY19" fmla="*/ 641542 h 6858001"/>
                <a:gd name="connsiteX20" fmla="*/ 2047720 w 6264586"/>
                <a:gd name="connsiteY20" fmla="*/ 1025030 h 6858001"/>
                <a:gd name="connsiteX21" fmla="*/ 1897333 w 6264586"/>
                <a:gd name="connsiteY21" fmla="*/ 1134983 h 6858001"/>
                <a:gd name="connsiteX22" fmla="*/ 1835758 w 6264586"/>
                <a:gd name="connsiteY22" fmla="*/ 1182227 h 6858001"/>
                <a:gd name="connsiteX23" fmla="*/ 1823273 w 6264586"/>
                <a:gd name="connsiteY23" fmla="*/ 1192016 h 6858001"/>
                <a:gd name="connsiteX24" fmla="*/ 1750918 w 6264586"/>
                <a:gd name="connsiteY24" fmla="*/ 1249760 h 6858001"/>
                <a:gd name="connsiteX25" fmla="*/ 1469297 w 6264586"/>
                <a:gd name="connsiteY25" fmla="*/ 1496906 h 6858001"/>
                <a:gd name="connsiteX26" fmla="*/ 967769 w 6264586"/>
                <a:gd name="connsiteY26" fmla="*/ 2056602 h 6858001"/>
                <a:gd name="connsiteX27" fmla="*/ 754105 w 6264586"/>
                <a:gd name="connsiteY27" fmla="*/ 2368727 h 6858001"/>
                <a:gd name="connsiteX28" fmla="*/ 572364 w 6264586"/>
                <a:gd name="connsiteY28" fmla="*/ 2701140 h 6858001"/>
                <a:gd name="connsiteX29" fmla="*/ 532497 w 6264586"/>
                <a:gd name="connsiteY29" fmla="*/ 2786265 h 6858001"/>
                <a:gd name="connsiteX30" fmla="*/ 512918 w 6264586"/>
                <a:gd name="connsiteY30" fmla="*/ 2828827 h 6858001"/>
                <a:gd name="connsiteX31" fmla="*/ 494475 w 6264586"/>
                <a:gd name="connsiteY31" fmla="*/ 2872240 h 6858001"/>
                <a:gd name="connsiteX32" fmla="*/ 491637 w 6264586"/>
                <a:gd name="connsiteY32" fmla="*/ 2878908 h 6858001"/>
                <a:gd name="connsiteX33" fmla="*/ 459290 w 6264586"/>
                <a:gd name="connsiteY33" fmla="*/ 2959635 h 6858001"/>
                <a:gd name="connsiteX34" fmla="*/ 446805 w 6264586"/>
                <a:gd name="connsiteY34" fmla="*/ 2992408 h 6858001"/>
                <a:gd name="connsiteX35" fmla="*/ 426090 w 6264586"/>
                <a:gd name="connsiteY35" fmla="*/ 3049158 h 6858001"/>
                <a:gd name="connsiteX36" fmla="*/ 426090 w 6264586"/>
                <a:gd name="connsiteY36" fmla="*/ 3049867 h 6858001"/>
                <a:gd name="connsiteX37" fmla="*/ 318124 w 6264586"/>
                <a:gd name="connsiteY37" fmla="*/ 3414202 h 6858001"/>
                <a:gd name="connsiteX38" fmla="*/ 230729 w 6264586"/>
                <a:gd name="connsiteY38" fmla="*/ 4169260 h 6858001"/>
                <a:gd name="connsiteX39" fmla="*/ 268893 w 6264586"/>
                <a:gd name="connsiteY39" fmla="*/ 4544236 h 6858001"/>
                <a:gd name="connsiteX40" fmla="*/ 379840 w 6264586"/>
                <a:gd name="connsiteY40" fmla="*/ 4900056 h 6858001"/>
                <a:gd name="connsiteX41" fmla="*/ 406512 w 6264586"/>
                <a:gd name="connsiteY41" fmla="*/ 4960211 h 6858001"/>
                <a:gd name="connsiteX42" fmla="*/ 417862 w 6264586"/>
                <a:gd name="connsiteY42" fmla="*/ 4984613 h 6858001"/>
                <a:gd name="connsiteX43" fmla="*/ 428077 w 6264586"/>
                <a:gd name="connsiteY43" fmla="*/ 5005043 h 6858001"/>
                <a:gd name="connsiteX44" fmla="*/ 460140 w 6264586"/>
                <a:gd name="connsiteY44" fmla="*/ 5067327 h 6858001"/>
                <a:gd name="connsiteX45" fmla="*/ 555197 w 6264586"/>
                <a:gd name="connsiteY45" fmla="*/ 5229773 h 6858001"/>
                <a:gd name="connsiteX46" fmla="*/ 660611 w 6264586"/>
                <a:gd name="connsiteY46" fmla="*/ 5387396 h 6858001"/>
                <a:gd name="connsiteX47" fmla="*/ 774110 w 6264586"/>
                <a:gd name="connsiteY47" fmla="*/ 5542182 h 6858001"/>
                <a:gd name="connsiteX48" fmla="*/ 917829 w 6264586"/>
                <a:gd name="connsiteY48" fmla="*/ 5727896 h 6858001"/>
                <a:gd name="connsiteX49" fmla="*/ 1012885 w 6264586"/>
                <a:gd name="connsiteY49" fmla="*/ 5849767 h 6858001"/>
                <a:gd name="connsiteX50" fmla="*/ 1133053 w 6264586"/>
                <a:gd name="connsiteY50" fmla="*/ 6006822 h 6858001"/>
                <a:gd name="connsiteX51" fmla="*/ 1194343 w 6264586"/>
                <a:gd name="connsiteY51" fmla="*/ 6090245 h 6858001"/>
                <a:gd name="connsiteX52" fmla="*/ 1249390 w 6264586"/>
                <a:gd name="connsiteY52" fmla="*/ 6165155 h 6858001"/>
                <a:gd name="connsiteX53" fmla="*/ 1345724 w 6264586"/>
                <a:gd name="connsiteY53" fmla="*/ 6292132 h 6858001"/>
                <a:gd name="connsiteX54" fmla="*/ 1364310 w 6264586"/>
                <a:gd name="connsiteY54" fmla="*/ 6316251 h 6858001"/>
                <a:gd name="connsiteX55" fmla="*/ 1373673 w 6264586"/>
                <a:gd name="connsiteY55" fmla="*/ 6327885 h 6858001"/>
                <a:gd name="connsiteX56" fmla="*/ 1484619 w 6264586"/>
                <a:gd name="connsiteY56" fmla="*/ 6462240 h 6858001"/>
                <a:gd name="connsiteX57" fmla="*/ 1739000 w 6264586"/>
                <a:gd name="connsiteY57" fmla="*/ 6737335 h 6858001"/>
                <a:gd name="connsiteX58" fmla="*/ 1866801 w 6264586"/>
                <a:gd name="connsiteY58" fmla="*/ 6858001 h 6858001"/>
                <a:gd name="connsiteX59" fmla="*/ 1144149 w 6264586"/>
                <a:gd name="connsiteY59" fmla="*/ 6858001 h 6858001"/>
                <a:gd name="connsiteX60" fmla="*/ 1058349 w 6264586"/>
                <a:gd name="connsiteY60" fmla="*/ 6766452 h 6858001"/>
                <a:gd name="connsiteX61" fmla="*/ 580309 w 6264586"/>
                <a:gd name="connsiteY61" fmla="*/ 6105000 h 6858001"/>
                <a:gd name="connsiteX62" fmla="*/ 1 w 6264586"/>
                <a:gd name="connsiteY62" fmla="*/ 3960094 h 6858001"/>
                <a:gd name="connsiteX63" fmla="*/ 2599292 w 6264586"/>
                <a:gd name="connsiteY63" fmla="*/ 37050 h 6858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6264586" h="6858001">
                  <a:moveTo>
                    <a:pt x="6264586" y="6646464"/>
                  </a:moveTo>
                  <a:lnTo>
                    <a:pt x="6264586" y="6858001"/>
                  </a:lnTo>
                  <a:lnTo>
                    <a:pt x="5997170" y="6858001"/>
                  </a:lnTo>
                  <a:lnTo>
                    <a:pt x="6121512" y="6761029"/>
                  </a:lnTo>
                  <a:close/>
                  <a:moveTo>
                    <a:pt x="2693206" y="0"/>
                  </a:moveTo>
                  <a:lnTo>
                    <a:pt x="5872285" y="0"/>
                  </a:lnTo>
                  <a:lnTo>
                    <a:pt x="6024875" y="68385"/>
                  </a:lnTo>
                  <a:cubicBezTo>
                    <a:pt x="6086250" y="97989"/>
                    <a:pt x="6146793" y="129318"/>
                    <a:pt x="6206432" y="162336"/>
                  </a:cubicBezTo>
                  <a:lnTo>
                    <a:pt x="6264586" y="196704"/>
                  </a:lnTo>
                  <a:lnTo>
                    <a:pt x="6264586" y="537242"/>
                  </a:lnTo>
                  <a:lnTo>
                    <a:pt x="6230189" y="517260"/>
                  </a:lnTo>
                  <a:cubicBezTo>
                    <a:pt x="6012226" y="399931"/>
                    <a:pt x="5780573" y="310008"/>
                    <a:pt x="5540536" y="249543"/>
                  </a:cubicBezTo>
                  <a:cubicBezTo>
                    <a:pt x="5421375" y="219324"/>
                    <a:pt x="5300641" y="195644"/>
                    <a:pt x="5178896" y="178606"/>
                  </a:cubicBezTo>
                  <a:cubicBezTo>
                    <a:pt x="5057977" y="161840"/>
                    <a:pt x="4936276" y="151186"/>
                    <a:pt x="4814279" y="146683"/>
                  </a:cubicBezTo>
                  <a:cubicBezTo>
                    <a:pt x="4761501" y="144556"/>
                    <a:pt x="4708015" y="143421"/>
                    <a:pt x="4655095" y="143421"/>
                  </a:cubicBezTo>
                  <a:cubicBezTo>
                    <a:pt x="4462968" y="143573"/>
                    <a:pt x="4271111" y="157799"/>
                    <a:pt x="4081069" y="185983"/>
                  </a:cubicBezTo>
                  <a:cubicBezTo>
                    <a:pt x="3956361" y="205703"/>
                    <a:pt x="3835058" y="229396"/>
                    <a:pt x="3720566" y="256921"/>
                  </a:cubicBezTo>
                  <a:cubicBezTo>
                    <a:pt x="3596708" y="286714"/>
                    <a:pt x="3477677" y="320905"/>
                    <a:pt x="3365879" y="357651"/>
                  </a:cubicBezTo>
                  <a:cubicBezTo>
                    <a:pt x="3249257" y="395958"/>
                    <a:pt x="3133487" y="438945"/>
                    <a:pt x="3020555" y="486190"/>
                  </a:cubicBezTo>
                  <a:cubicBezTo>
                    <a:pt x="2907623" y="533434"/>
                    <a:pt x="2794832" y="585786"/>
                    <a:pt x="2685163" y="641542"/>
                  </a:cubicBezTo>
                  <a:cubicBezTo>
                    <a:pt x="2463995" y="754348"/>
                    <a:pt x="2250998" y="882488"/>
                    <a:pt x="2047720" y="1025030"/>
                  </a:cubicBezTo>
                  <a:cubicBezTo>
                    <a:pt x="2006151" y="1054399"/>
                    <a:pt x="1951528" y="1093415"/>
                    <a:pt x="1897333" y="1134983"/>
                  </a:cubicBezTo>
                  <a:cubicBezTo>
                    <a:pt x="1876761" y="1150164"/>
                    <a:pt x="1855905" y="1166479"/>
                    <a:pt x="1835758" y="1182227"/>
                  </a:cubicBezTo>
                  <a:lnTo>
                    <a:pt x="1823273" y="1192016"/>
                  </a:lnTo>
                  <a:cubicBezTo>
                    <a:pt x="1797027" y="1211879"/>
                    <a:pt x="1772057" y="1232309"/>
                    <a:pt x="1750918" y="1249760"/>
                  </a:cubicBezTo>
                  <a:cubicBezTo>
                    <a:pt x="1645931" y="1335737"/>
                    <a:pt x="1554422" y="1416605"/>
                    <a:pt x="1469297" y="1496906"/>
                  </a:cubicBezTo>
                  <a:cubicBezTo>
                    <a:pt x="1286595" y="1668957"/>
                    <a:pt x="1118818" y="1856190"/>
                    <a:pt x="967769" y="2056602"/>
                  </a:cubicBezTo>
                  <a:cubicBezTo>
                    <a:pt x="890731" y="2159603"/>
                    <a:pt x="818800" y="2264590"/>
                    <a:pt x="754105" y="2368727"/>
                  </a:cubicBezTo>
                  <a:cubicBezTo>
                    <a:pt x="681749" y="2488328"/>
                    <a:pt x="622304" y="2596720"/>
                    <a:pt x="572364" y="2701140"/>
                  </a:cubicBezTo>
                  <a:cubicBezTo>
                    <a:pt x="557609" y="2730507"/>
                    <a:pt x="543989" y="2760443"/>
                    <a:pt x="532497" y="2786265"/>
                  </a:cubicBezTo>
                  <a:lnTo>
                    <a:pt x="512918" y="2828827"/>
                  </a:lnTo>
                  <a:lnTo>
                    <a:pt x="494475" y="2872240"/>
                  </a:lnTo>
                  <a:lnTo>
                    <a:pt x="491637" y="2878908"/>
                  </a:lnTo>
                  <a:cubicBezTo>
                    <a:pt x="480146" y="2906575"/>
                    <a:pt x="469220" y="2932821"/>
                    <a:pt x="459290" y="2959635"/>
                  </a:cubicBezTo>
                  <a:cubicBezTo>
                    <a:pt x="455176" y="2970559"/>
                    <a:pt x="451060" y="2981484"/>
                    <a:pt x="446805" y="2992408"/>
                  </a:cubicBezTo>
                  <a:cubicBezTo>
                    <a:pt x="439427" y="3012412"/>
                    <a:pt x="432333" y="3030572"/>
                    <a:pt x="426090" y="3049158"/>
                  </a:cubicBezTo>
                  <a:lnTo>
                    <a:pt x="426090" y="3049867"/>
                  </a:lnTo>
                  <a:cubicBezTo>
                    <a:pt x="383010" y="3169099"/>
                    <a:pt x="346959" y="3290756"/>
                    <a:pt x="318124" y="3414202"/>
                  </a:cubicBezTo>
                  <a:cubicBezTo>
                    <a:pt x="260107" y="3661703"/>
                    <a:pt x="230780" y="3915049"/>
                    <a:pt x="230729" y="4169260"/>
                  </a:cubicBezTo>
                  <a:cubicBezTo>
                    <a:pt x="231621" y="4295173"/>
                    <a:pt x="244398" y="4420719"/>
                    <a:pt x="268893" y="4544236"/>
                  </a:cubicBezTo>
                  <a:cubicBezTo>
                    <a:pt x="293708" y="4666304"/>
                    <a:pt x="330882" y="4785521"/>
                    <a:pt x="379840" y="4900056"/>
                  </a:cubicBezTo>
                  <a:cubicBezTo>
                    <a:pt x="387926" y="4919919"/>
                    <a:pt x="397006" y="4939498"/>
                    <a:pt x="406512" y="4960211"/>
                  </a:cubicBezTo>
                  <a:cubicBezTo>
                    <a:pt x="410343" y="4968299"/>
                    <a:pt x="414173" y="4976385"/>
                    <a:pt x="417862" y="4984613"/>
                  </a:cubicBezTo>
                  <a:lnTo>
                    <a:pt x="428077" y="5005043"/>
                  </a:lnTo>
                  <a:cubicBezTo>
                    <a:pt x="438860" y="5026751"/>
                    <a:pt x="449075" y="5047181"/>
                    <a:pt x="460140" y="5067327"/>
                  </a:cubicBezTo>
                  <a:cubicBezTo>
                    <a:pt x="485536" y="5116273"/>
                    <a:pt x="514763" y="5165789"/>
                    <a:pt x="555197" y="5229773"/>
                  </a:cubicBezTo>
                  <a:cubicBezTo>
                    <a:pt x="586836" y="5280282"/>
                    <a:pt x="620318" y="5329511"/>
                    <a:pt x="660611" y="5387396"/>
                  </a:cubicBezTo>
                  <a:cubicBezTo>
                    <a:pt x="698065" y="5440741"/>
                    <a:pt x="737223" y="5493094"/>
                    <a:pt x="774110" y="5542182"/>
                  </a:cubicBezTo>
                  <a:cubicBezTo>
                    <a:pt x="821070" y="5604324"/>
                    <a:pt x="870301" y="5667173"/>
                    <a:pt x="917829" y="5727896"/>
                  </a:cubicBezTo>
                  <a:cubicBezTo>
                    <a:pt x="949042" y="5767762"/>
                    <a:pt x="979828" y="5807063"/>
                    <a:pt x="1012885" y="5849767"/>
                  </a:cubicBezTo>
                  <a:cubicBezTo>
                    <a:pt x="1045942" y="5892471"/>
                    <a:pt x="1089497" y="5948796"/>
                    <a:pt x="1133053" y="6006822"/>
                  </a:cubicBezTo>
                  <a:cubicBezTo>
                    <a:pt x="1153624" y="6034345"/>
                    <a:pt x="1175332" y="6063998"/>
                    <a:pt x="1194343" y="6090245"/>
                  </a:cubicBezTo>
                  <a:cubicBezTo>
                    <a:pt x="1213355" y="6116491"/>
                    <a:pt x="1231372" y="6141178"/>
                    <a:pt x="1249390" y="6165155"/>
                  </a:cubicBezTo>
                  <a:cubicBezTo>
                    <a:pt x="1280461" y="6208000"/>
                    <a:pt x="1313659" y="6250847"/>
                    <a:pt x="1345724" y="6292132"/>
                  </a:cubicBezTo>
                  <a:lnTo>
                    <a:pt x="1364310" y="6316251"/>
                  </a:lnTo>
                  <a:lnTo>
                    <a:pt x="1373673" y="6327885"/>
                  </a:lnTo>
                  <a:cubicBezTo>
                    <a:pt x="1409566" y="6372433"/>
                    <a:pt x="1446738" y="6418542"/>
                    <a:pt x="1484619" y="6462240"/>
                  </a:cubicBezTo>
                  <a:cubicBezTo>
                    <a:pt x="1567899" y="6559850"/>
                    <a:pt x="1653876" y="6652211"/>
                    <a:pt x="1739000" y="6737335"/>
                  </a:cubicBezTo>
                  <a:lnTo>
                    <a:pt x="1866801" y="6858001"/>
                  </a:lnTo>
                  <a:lnTo>
                    <a:pt x="1144149" y="6858001"/>
                  </a:lnTo>
                  <a:lnTo>
                    <a:pt x="1058349" y="6766452"/>
                  </a:lnTo>
                  <a:cubicBezTo>
                    <a:pt x="878978" y="6562465"/>
                    <a:pt x="718756" y="6341104"/>
                    <a:pt x="580309" y="6105000"/>
                  </a:cubicBezTo>
                  <a:cubicBezTo>
                    <a:pt x="200401" y="5454007"/>
                    <a:pt x="146" y="4713831"/>
                    <a:pt x="1" y="3960094"/>
                  </a:cubicBezTo>
                  <a:cubicBezTo>
                    <a:pt x="-335" y="2196754"/>
                    <a:pt x="1071479" y="683605"/>
                    <a:pt x="2599292" y="37050"/>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1794915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ight Triangle 19">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9CE47F-ADC3-346F-F628-DF9400A7FBCC}"/>
              </a:ext>
            </a:extLst>
          </p:cNvPr>
          <p:cNvSpPr>
            <a:spLocks noGrp="1"/>
          </p:cNvSpPr>
          <p:nvPr>
            <p:ph type="title"/>
          </p:nvPr>
        </p:nvSpPr>
        <p:spPr>
          <a:xfrm>
            <a:off x="641775" y="596497"/>
            <a:ext cx="4290443" cy="1826146"/>
          </a:xfrm>
        </p:spPr>
        <p:txBody>
          <a:bodyPr vert="horz" lIns="91440" tIns="45720" rIns="91440" bIns="45720" rtlCol="0" anchor="ctr">
            <a:normAutofit fontScale="90000"/>
          </a:bodyPr>
          <a:lstStyle/>
          <a:p>
            <a:br>
              <a:rPr lang="en-US" sz="6100" kern="1200" dirty="0">
                <a:solidFill>
                  <a:schemeClr val="tx1"/>
                </a:solidFill>
                <a:latin typeface="+mj-lt"/>
                <a:ea typeface="+mj-ea"/>
                <a:cs typeface="+mj-cs"/>
              </a:rPr>
            </a:br>
            <a:r>
              <a:rPr lang="en-US" sz="6100" kern="1200" dirty="0">
                <a:solidFill>
                  <a:schemeClr val="tx1"/>
                </a:solidFill>
                <a:latin typeface="+mj-lt"/>
                <a:ea typeface="+mj-ea"/>
                <a:cs typeface="+mj-cs"/>
              </a:rPr>
              <a:t>Technical Requirements</a:t>
            </a:r>
            <a:br>
              <a:rPr lang="en-US" sz="6100" kern="1200" dirty="0">
                <a:solidFill>
                  <a:schemeClr val="tx1"/>
                </a:solidFill>
                <a:latin typeface="+mj-lt"/>
                <a:ea typeface="+mj-ea"/>
                <a:cs typeface="+mj-cs"/>
              </a:rPr>
            </a:br>
            <a:endParaRPr lang="en-US" sz="6100" kern="1200" dirty="0">
              <a:solidFill>
                <a:schemeClr val="tx1"/>
              </a:solidFill>
              <a:latin typeface="+mj-lt"/>
              <a:ea typeface="+mj-ea"/>
              <a:cs typeface="+mj-cs"/>
            </a:endParaRPr>
          </a:p>
        </p:txBody>
      </p:sp>
      <p:pic>
        <p:nvPicPr>
          <p:cNvPr id="2052" name="Picture 4" descr="28 Collection Of Technology Clipart Transparent - Technology Clipart, HD  Png Download , Transparent Png Image - PNGitem">
            <a:extLst>
              <a:ext uri="{FF2B5EF4-FFF2-40B4-BE49-F238E27FC236}">
                <a16:creationId xmlns:a16="http://schemas.microsoft.com/office/drawing/2014/main" id="{0EA1969D-C2FE-F0BA-FF99-32D9291F3D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78981" y="645569"/>
            <a:ext cx="3007053" cy="25506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Diagram 5">
            <a:extLst>
              <a:ext uri="{FF2B5EF4-FFF2-40B4-BE49-F238E27FC236}">
                <a16:creationId xmlns:a16="http://schemas.microsoft.com/office/drawing/2014/main" id="{5A689401-CC18-1E69-0276-8C21841DF760}"/>
              </a:ext>
            </a:extLst>
          </p:cNvPr>
          <p:cNvGraphicFramePr/>
          <p:nvPr>
            <p:extLst>
              <p:ext uri="{D42A27DB-BD31-4B8C-83A1-F6EECF244321}">
                <p14:modId xmlns:p14="http://schemas.microsoft.com/office/powerpoint/2010/main" val="1490923196"/>
              </p:ext>
            </p:extLst>
          </p:nvPr>
        </p:nvGraphicFramePr>
        <p:xfrm>
          <a:off x="778598" y="2727753"/>
          <a:ext cx="9144000" cy="296584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extBox 2">
            <a:extLst>
              <a:ext uri="{FF2B5EF4-FFF2-40B4-BE49-F238E27FC236}">
                <a16:creationId xmlns:a16="http://schemas.microsoft.com/office/drawing/2014/main" id="{9EF3669E-3BB0-A020-93D5-BACA7CB023B8}"/>
              </a:ext>
            </a:extLst>
          </p:cNvPr>
          <p:cNvSpPr txBox="1"/>
          <p:nvPr/>
        </p:nvSpPr>
        <p:spPr>
          <a:xfrm>
            <a:off x="641773" y="6200093"/>
            <a:ext cx="8037993" cy="369332"/>
          </a:xfrm>
          <a:prstGeom prst="rect">
            <a:avLst/>
          </a:prstGeom>
          <a:noFill/>
        </p:spPr>
        <p:txBody>
          <a:bodyPr wrap="square" rtlCol="0">
            <a:spAutoFit/>
          </a:bodyPr>
          <a:lstStyle/>
          <a:p>
            <a:r>
              <a:rPr lang="en-US" sz="1800" u="sng">
                <a:solidFill>
                  <a:srgbClr val="467886"/>
                </a:solidFill>
                <a:effectLst/>
                <a:latin typeface="Arial" panose="020B0604020202020204" pitchFamily="34" charset="0"/>
                <a:ea typeface="Aptos" panose="020B0004020202020204" pitchFamily="34" charset="0"/>
                <a:hlinkClick r:id="rId9" tooltip="https://hbex.coveredca.com/solicitations/#rfp-2024-13"/>
              </a:rPr>
              <a:t>https://hbex.coveredca.com/solicitations/#RFP-2024-13</a:t>
            </a:r>
            <a:endParaRPr lang="en-US" sz="1800" u="sng" dirty="0">
              <a:solidFill>
                <a:srgbClr val="467886"/>
              </a:solidFill>
              <a:effectLst/>
              <a:latin typeface="Arial" panose="020B0604020202020204" pitchFamily="34" charset="0"/>
              <a:ea typeface="Aptos" panose="020B0004020202020204" pitchFamily="34" charset="0"/>
            </a:endParaRPr>
          </a:p>
        </p:txBody>
      </p:sp>
    </p:spTree>
    <p:extLst>
      <p:ext uri="{BB962C8B-B14F-4D97-AF65-F5344CB8AC3E}">
        <p14:creationId xmlns:p14="http://schemas.microsoft.com/office/powerpoint/2010/main" val="3132119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D9A7F3BF-8763-4074-AD77-92790AF314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02A9584-6CCD-C9E7-8F03-CA5BF98A4F23}"/>
              </a:ext>
            </a:extLst>
          </p:cNvPr>
          <p:cNvSpPr>
            <a:spLocks noGrp="1"/>
          </p:cNvSpPr>
          <p:nvPr>
            <p:ph type="title"/>
          </p:nvPr>
        </p:nvSpPr>
        <p:spPr>
          <a:xfrm>
            <a:off x="1110343" y="214605"/>
            <a:ext cx="9433832" cy="1367660"/>
          </a:xfrm>
        </p:spPr>
        <p:txBody>
          <a:bodyPr anchor="t">
            <a:normAutofit/>
          </a:bodyPr>
          <a:lstStyle/>
          <a:p>
            <a:pPr algn="r"/>
            <a:br>
              <a:rPr lang="en-US" sz="2800" b="0" i="0" u="none" strike="noStrike" baseline="0" dirty="0"/>
            </a:br>
            <a:r>
              <a:rPr lang="en-US" sz="2800" b="0" i="0" u="none" strike="noStrike" baseline="0" dirty="0"/>
              <a:t> </a:t>
            </a:r>
            <a:r>
              <a:rPr lang="en-US" sz="2800" b="1" i="0" u="none" strike="noStrike" baseline="0" dirty="0"/>
              <a:t>RFP 2024-13: Unarmed Security Guards </a:t>
            </a:r>
            <a:br>
              <a:rPr lang="en-US" sz="2800" b="0" i="0" u="none" strike="noStrike" baseline="0" dirty="0"/>
            </a:br>
            <a:r>
              <a:rPr lang="en-US" sz="2800" b="1" i="0" u="none" strike="noStrike" baseline="0" dirty="0"/>
              <a:t>Questions and Answers </a:t>
            </a:r>
            <a:endParaRPr lang="en-US" sz="2800" dirty="0"/>
          </a:p>
        </p:txBody>
      </p:sp>
      <p:grpSp>
        <p:nvGrpSpPr>
          <p:cNvPr id="30" name="Group 29">
            <a:extLst>
              <a:ext uri="{FF2B5EF4-FFF2-40B4-BE49-F238E27FC236}">
                <a16:creationId xmlns:a16="http://schemas.microsoft.com/office/drawing/2014/main" id="{7A9648D6-B41B-42D0-A817-AE2607B0B5B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31" name="Graphic 11">
              <a:extLst>
                <a:ext uri="{FF2B5EF4-FFF2-40B4-BE49-F238E27FC236}">
                  <a16:creationId xmlns:a16="http://schemas.microsoft.com/office/drawing/2014/main" id="{6CB927A4-E432-4310-9CD5-E89FF506317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2" name="Graphic 10">
              <a:extLst>
                <a:ext uri="{FF2B5EF4-FFF2-40B4-BE49-F238E27FC236}">
                  <a16:creationId xmlns:a16="http://schemas.microsoft.com/office/drawing/2014/main" id="{E3020543-B24B-4EC4-8FFC-8DD88EEA91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3" name="Graphic 12">
              <a:extLst>
                <a:ext uri="{FF2B5EF4-FFF2-40B4-BE49-F238E27FC236}">
                  <a16:creationId xmlns:a16="http://schemas.microsoft.com/office/drawing/2014/main" id="{1453BF6C-B012-48B7-B4E8-6D7AC7C27D0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35" name="Straight Connector 34">
            <a:extLst>
              <a:ext uri="{FF2B5EF4-FFF2-40B4-BE49-F238E27FC236}">
                <a16:creationId xmlns:a16="http://schemas.microsoft.com/office/drawing/2014/main" id="{C49DA8F6-BCC1-4447-B54C-57856834B94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8" name="Rectangle 1">
            <a:extLst>
              <a:ext uri="{FF2B5EF4-FFF2-40B4-BE49-F238E27FC236}">
                <a16:creationId xmlns:a16="http://schemas.microsoft.com/office/drawing/2014/main" id="{F41C4939-B7E7-241A-CFFD-CF3AC600338D}"/>
              </a:ext>
            </a:extLst>
          </p:cNvPr>
          <p:cNvSpPr>
            <a:spLocks noChangeArrowheads="1"/>
          </p:cNvSpPr>
          <p:nvPr/>
        </p:nvSpPr>
        <p:spPr bwMode="auto">
          <a:xfrm>
            <a:off x="-26403444" y="97795"/>
            <a:ext cx="385954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RFP 2024-13: Unarmed Security Guards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0" name="Content Placeholder 21">
            <a:extLst>
              <a:ext uri="{FF2B5EF4-FFF2-40B4-BE49-F238E27FC236}">
                <a16:creationId xmlns:a16="http://schemas.microsoft.com/office/drawing/2014/main" id="{E38FA252-8A00-E18C-4301-3E7531803B3C}"/>
              </a:ext>
            </a:extLst>
          </p:cNvPr>
          <p:cNvGraphicFramePr>
            <a:graphicFrameLocks noGrp="1"/>
          </p:cNvGraphicFramePr>
          <p:nvPr>
            <p:ph idx="1"/>
            <p:extLst>
              <p:ext uri="{D42A27DB-BD31-4B8C-83A1-F6EECF244321}">
                <p14:modId xmlns:p14="http://schemas.microsoft.com/office/powerpoint/2010/main" val="1328979268"/>
              </p:ext>
            </p:extLst>
          </p:nvPr>
        </p:nvGraphicFramePr>
        <p:xfrm>
          <a:off x="128650" y="1618924"/>
          <a:ext cx="11439723" cy="502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989359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7F1C2CF-021B-3851-25F2-441538603B36}"/>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0AC01D8-6314-7BDB-C7BD-2EFFA5F60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75BF4C-92FA-22BA-3673-CF82DA911482}"/>
              </a:ext>
            </a:extLst>
          </p:cNvPr>
          <p:cNvSpPr>
            <a:spLocks noGrp="1"/>
          </p:cNvSpPr>
          <p:nvPr>
            <p:ph type="title"/>
          </p:nvPr>
        </p:nvSpPr>
        <p:spPr>
          <a:xfrm>
            <a:off x="1110343" y="214605"/>
            <a:ext cx="9433832" cy="1367660"/>
          </a:xfrm>
        </p:spPr>
        <p:txBody>
          <a:bodyPr anchor="t">
            <a:normAutofit fontScale="90000"/>
          </a:bodyPr>
          <a:lstStyle/>
          <a:p>
            <a:pPr algn="r"/>
            <a:br>
              <a:rPr lang="en-US" sz="2800" b="0" i="0" u="none" strike="noStrike" baseline="0" dirty="0"/>
            </a:br>
            <a:r>
              <a:rPr lang="en-US" sz="3100" b="1" i="0" u="none" strike="noStrike" baseline="0" dirty="0"/>
              <a:t>Unarmed Security Guards </a:t>
            </a:r>
            <a:br>
              <a:rPr lang="en-US" sz="3100" b="0" i="0" u="none" strike="noStrike" baseline="0" dirty="0"/>
            </a:br>
            <a:r>
              <a:rPr lang="en-US" sz="3100" b="1" i="0" u="none" strike="noStrike" baseline="0" dirty="0"/>
              <a:t>Questions and Answers</a:t>
            </a:r>
            <a:br>
              <a:rPr lang="en-US" sz="3100" b="1" dirty="0"/>
            </a:br>
            <a:r>
              <a:rPr lang="en-US" sz="1800" b="1" dirty="0"/>
              <a:t>(continued)</a:t>
            </a:r>
            <a:r>
              <a:rPr lang="en-US" sz="1800" b="1" i="0" u="none" strike="noStrike" baseline="0" dirty="0"/>
              <a:t> </a:t>
            </a:r>
            <a:endParaRPr lang="en-US" sz="1600" dirty="0"/>
          </a:p>
        </p:txBody>
      </p:sp>
      <p:grpSp>
        <p:nvGrpSpPr>
          <p:cNvPr id="30" name="Group 29">
            <a:extLst>
              <a:ext uri="{FF2B5EF4-FFF2-40B4-BE49-F238E27FC236}">
                <a16:creationId xmlns:a16="http://schemas.microsoft.com/office/drawing/2014/main" id="{02B9E385-0A18-34E6-2851-C76CE8B620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31" name="Graphic 11">
              <a:extLst>
                <a:ext uri="{FF2B5EF4-FFF2-40B4-BE49-F238E27FC236}">
                  <a16:creationId xmlns:a16="http://schemas.microsoft.com/office/drawing/2014/main" id="{C060530F-A5E2-054D-E021-AFF3A9923C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2" name="Graphic 10">
              <a:extLst>
                <a:ext uri="{FF2B5EF4-FFF2-40B4-BE49-F238E27FC236}">
                  <a16:creationId xmlns:a16="http://schemas.microsoft.com/office/drawing/2014/main" id="{20FE3FC9-40D8-45CD-88C0-D2AE31E98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3" name="Graphic 12">
              <a:extLst>
                <a:ext uri="{FF2B5EF4-FFF2-40B4-BE49-F238E27FC236}">
                  <a16:creationId xmlns:a16="http://schemas.microsoft.com/office/drawing/2014/main" id="{29B6CEA3-0144-1455-B9C4-73B2DA191A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35" name="Straight Connector 34">
            <a:extLst>
              <a:ext uri="{FF2B5EF4-FFF2-40B4-BE49-F238E27FC236}">
                <a16:creationId xmlns:a16="http://schemas.microsoft.com/office/drawing/2014/main" id="{20180224-0291-A0F5-48ED-F32687389A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8" name="Rectangle 1">
            <a:extLst>
              <a:ext uri="{FF2B5EF4-FFF2-40B4-BE49-F238E27FC236}">
                <a16:creationId xmlns:a16="http://schemas.microsoft.com/office/drawing/2014/main" id="{31201FA2-C50A-56D6-104D-C9DFC49FCDEA}"/>
              </a:ext>
            </a:extLst>
          </p:cNvPr>
          <p:cNvSpPr>
            <a:spLocks noChangeArrowheads="1"/>
          </p:cNvSpPr>
          <p:nvPr/>
        </p:nvSpPr>
        <p:spPr bwMode="auto">
          <a:xfrm>
            <a:off x="-26403444" y="97795"/>
            <a:ext cx="385954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RFP 2024-13: Unarmed Security Guards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0" name="Content Placeholder 21">
            <a:extLst>
              <a:ext uri="{FF2B5EF4-FFF2-40B4-BE49-F238E27FC236}">
                <a16:creationId xmlns:a16="http://schemas.microsoft.com/office/drawing/2014/main" id="{C42B7506-E71C-A01F-D9F7-EC0F26F012E2}"/>
              </a:ext>
            </a:extLst>
          </p:cNvPr>
          <p:cNvGraphicFramePr>
            <a:graphicFrameLocks noGrp="1"/>
          </p:cNvGraphicFramePr>
          <p:nvPr>
            <p:ph idx="1"/>
            <p:extLst>
              <p:ext uri="{D42A27DB-BD31-4B8C-83A1-F6EECF244321}">
                <p14:modId xmlns:p14="http://schemas.microsoft.com/office/powerpoint/2010/main" val="812704993"/>
              </p:ext>
            </p:extLst>
          </p:nvPr>
        </p:nvGraphicFramePr>
        <p:xfrm>
          <a:off x="128650" y="1618924"/>
          <a:ext cx="11439723" cy="50244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757121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6A59F78-206F-F448-85AE-64977EEE5245}"/>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FD6A2C6D-485A-6CFF-8B39-A82613452F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05CD4F6-384F-3D84-18C7-B8B6D402595F}"/>
              </a:ext>
            </a:extLst>
          </p:cNvPr>
          <p:cNvSpPr>
            <a:spLocks noGrp="1"/>
          </p:cNvSpPr>
          <p:nvPr>
            <p:ph type="title"/>
          </p:nvPr>
        </p:nvSpPr>
        <p:spPr>
          <a:xfrm>
            <a:off x="6895781" y="45873"/>
            <a:ext cx="3907634" cy="1358448"/>
          </a:xfrm>
        </p:spPr>
        <p:txBody>
          <a:bodyPr anchor="t">
            <a:noAutofit/>
          </a:bodyPr>
          <a:lstStyle/>
          <a:p>
            <a:pPr algn="r"/>
            <a:br>
              <a:rPr lang="en-US" sz="2000" b="0" i="0" u="none" strike="noStrike" baseline="0" dirty="0"/>
            </a:br>
            <a:r>
              <a:rPr lang="en-US" sz="2000" b="1" i="0" u="none" strike="noStrike" baseline="0" dirty="0"/>
              <a:t>Unarmed Security Guards </a:t>
            </a:r>
            <a:br>
              <a:rPr lang="en-US" sz="2000" b="0" i="0" u="none" strike="noStrike" baseline="0" dirty="0"/>
            </a:br>
            <a:r>
              <a:rPr lang="en-US" sz="2000" b="1" i="0" u="none" strike="noStrike" baseline="0" dirty="0"/>
              <a:t>Questions and Answers</a:t>
            </a:r>
            <a:br>
              <a:rPr lang="en-US" sz="2000" b="1" dirty="0"/>
            </a:br>
            <a:r>
              <a:rPr lang="en-US" sz="1200" b="1" dirty="0"/>
              <a:t>(continued)</a:t>
            </a:r>
            <a:r>
              <a:rPr lang="en-US" sz="1200" b="1" i="0" u="none" strike="noStrike" baseline="0" dirty="0"/>
              <a:t> </a:t>
            </a:r>
            <a:endParaRPr lang="en-US" sz="1100" dirty="0"/>
          </a:p>
        </p:txBody>
      </p:sp>
      <p:grpSp>
        <p:nvGrpSpPr>
          <p:cNvPr id="30" name="Group 29">
            <a:extLst>
              <a:ext uri="{FF2B5EF4-FFF2-40B4-BE49-F238E27FC236}">
                <a16:creationId xmlns:a16="http://schemas.microsoft.com/office/drawing/2014/main" id="{94ADEC5B-B0F9-B9D8-593B-DA9784B9146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31" name="Graphic 11">
              <a:extLst>
                <a:ext uri="{FF2B5EF4-FFF2-40B4-BE49-F238E27FC236}">
                  <a16:creationId xmlns:a16="http://schemas.microsoft.com/office/drawing/2014/main" id="{0B435F38-76EC-B0B6-3238-6C63F5EFF6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2" name="Graphic 10">
              <a:extLst>
                <a:ext uri="{FF2B5EF4-FFF2-40B4-BE49-F238E27FC236}">
                  <a16:creationId xmlns:a16="http://schemas.microsoft.com/office/drawing/2014/main" id="{39DD019C-D131-CE1D-3863-856B613DF3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3" name="Graphic 12">
              <a:extLst>
                <a:ext uri="{FF2B5EF4-FFF2-40B4-BE49-F238E27FC236}">
                  <a16:creationId xmlns:a16="http://schemas.microsoft.com/office/drawing/2014/main" id="{399BFCD2-DAA6-5700-3880-F1F11BABD7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35" name="Straight Connector 34">
            <a:extLst>
              <a:ext uri="{FF2B5EF4-FFF2-40B4-BE49-F238E27FC236}">
                <a16:creationId xmlns:a16="http://schemas.microsoft.com/office/drawing/2014/main" id="{46A687A4-990B-E2AE-87A1-07404272942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8" name="Rectangle 1">
            <a:extLst>
              <a:ext uri="{FF2B5EF4-FFF2-40B4-BE49-F238E27FC236}">
                <a16:creationId xmlns:a16="http://schemas.microsoft.com/office/drawing/2014/main" id="{7E045BBF-628F-05E2-D8D9-D2136FDEF20D}"/>
              </a:ext>
            </a:extLst>
          </p:cNvPr>
          <p:cNvSpPr>
            <a:spLocks noChangeArrowheads="1"/>
          </p:cNvSpPr>
          <p:nvPr/>
        </p:nvSpPr>
        <p:spPr bwMode="auto">
          <a:xfrm>
            <a:off x="-26403444" y="97795"/>
            <a:ext cx="385954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RFP 2024-13: Unarmed Security Guards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0" name="Content Placeholder 21">
            <a:extLst>
              <a:ext uri="{FF2B5EF4-FFF2-40B4-BE49-F238E27FC236}">
                <a16:creationId xmlns:a16="http://schemas.microsoft.com/office/drawing/2014/main" id="{5FFD83CF-F615-F74B-AAD6-FD977E46B217}"/>
              </a:ext>
            </a:extLst>
          </p:cNvPr>
          <p:cNvGraphicFramePr>
            <a:graphicFrameLocks noGrp="1"/>
          </p:cNvGraphicFramePr>
          <p:nvPr>
            <p:ph idx="1"/>
            <p:extLst>
              <p:ext uri="{D42A27DB-BD31-4B8C-83A1-F6EECF244321}">
                <p14:modId xmlns:p14="http://schemas.microsoft.com/office/powerpoint/2010/main" val="837878992"/>
              </p:ext>
            </p:extLst>
          </p:nvPr>
        </p:nvGraphicFramePr>
        <p:xfrm>
          <a:off x="128651" y="1203267"/>
          <a:ext cx="11439717" cy="5440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21791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A467DB2-46A6-9ECA-9537-4DCAC835C190}"/>
            </a:ext>
          </a:extLst>
        </p:cNvPr>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6B9B67A5-7A6A-2746-BEA8-55403E9BBF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8E108F-D31E-8967-20D9-6D47F9F20FC5}"/>
              </a:ext>
            </a:extLst>
          </p:cNvPr>
          <p:cNvSpPr>
            <a:spLocks noGrp="1"/>
          </p:cNvSpPr>
          <p:nvPr>
            <p:ph type="title"/>
          </p:nvPr>
        </p:nvSpPr>
        <p:spPr>
          <a:xfrm>
            <a:off x="6895781" y="45873"/>
            <a:ext cx="3907634" cy="1358448"/>
          </a:xfrm>
        </p:spPr>
        <p:txBody>
          <a:bodyPr anchor="t">
            <a:noAutofit/>
          </a:bodyPr>
          <a:lstStyle/>
          <a:p>
            <a:pPr algn="r"/>
            <a:br>
              <a:rPr lang="en-US" sz="2000" b="0" i="0" u="none" strike="noStrike" baseline="0" dirty="0"/>
            </a:br>
            <a:r>
              <a:rPr lang="en-US" sz="2000" b="1" i="0" u="none" strike="noStrike" baseline="0" dirty="0"/>
              <a:t>Unarmed Security Guards </a:t>
            </a:r>
            <a:br>
              <a:rPr lang="en-US" sz="2000" b="0" i="0" u="none" strike="noStrike" baseline="0" dirty="0"/>
            </a:br>
            <a:r>
              <a:rPr lang="en-US" sz="2000" b="1" i="0" u="none" strike="noStrike" baseline="0" dirty="0"/>
              <a:t>Questions and Answers</a:t>
            </a:r>
            <a:br>
              <a:rPr lang="en-US" sz="2000" b="1" dirty="0"/>
            </a:br>
            <a:r>
              <a:rPr lang="en-US" sz="1200" b="1" dirty="0"/>
              <a:t>(continued)</a:t>
            </a:r>
            <a:r>
              <a:rPr lang="en-US" sz="1200" b="1" i="0" u="none" strike="noStrike" baseline="0" dirty="0"/>
              <a:t> </a:t>
            </a:r>
            <a:endParaRPr lang="en-US" sz="1100" dirty="0"/>
          </a:p>
        </p:txBody>
      </p:sp>
      <p:grpSp>
        <p:nvGrpSpPr>
          <p:cNvPr id="30" name="Group 29">
            <a:extLst>
              <a:ext uri="{FF2B5EF4-FFF2-40B4-BE49-F238E27FC236}">
                <a16:creationId xmlns:a16="http://schemas.microsoft.com/office/drawing/2014/main" id="{13FF3F85-4223-16DD-7457-F147478072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994200" y="554152"/>
            <a:ext cx="574177" cy="1075866"/>
            <a:chOff x="10994200" y="554152"/>
            <a:chExt cx="574177" cy="1075866"/>
          </a:xfrm>
        </p:grpSpPr>
        <p:sp>
          <p:nvSpPr>
            <p:cNvPr id="31" name="Graphic 11">
              <a:extLst>
                <a:ext uri="{FF2B5EF4-FFF2-40B4-BE49-F238E27FC236}">
                  <a16:creationId xmlns:a16="http://schemas.microsoft.com/office/drawing/2014/main" id="{83B32AAA-C8B7-CD74-8E63-11689AFD8A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013369" y="554152"/>
              <a:ext cx="171515" cy="171515"/>
            </a:xfrm>
            <a:custGeom>
              <a:avLst/>
              <a:gdLst>
                <a:gd name="connsiteX0" fmla="*/ 159874 w 171515"/>
                <a:gd name="connsiteY0" fmla="*/ 74116 h 171515"/>
                <a:gd name="connsiteX1" fmla="*/ 97399 w 171515"/>
                <a:gd name="connsiteY1" fmla="*/ 74116 h 171515"/>
                <a:gd name="connsiteX2" fmla="*/ 97399 w 171515"/>
                <a:gd name="connsiteY2" fmla="*/ 11641 h 171515"/>
                <a:gd name="connsiteX3" fmla="*/ 85758 w 171515"/>
                <a:gd name="connsiteY3" fmla="*/ 0 h 171515"/>
                <a:gd name="connsiteX4" fmla="*/ 74116 w 171515"/>
                <a:gd name="connsiteY4" fmla="*/ 11641 h 171515"/>
                <a:gd name="connsiteX5" fmla="*/ 74116 w 171515"/>
                <a:gd name="connsiteY5" fmla="*/ 74116 h 171515"/>
                <a:gd name="connsiteX6" fmla="*/ 11641 w 171515"/>
                <a:gd name="connsiteY6" fmla="*/ 74116 h 171515"/>
                <a:gd name="connsiteX7" fmla="*/ 0 w 171515"/>
                <a:gd name="connsiteY7" fmla="*/ 85758 h 171515"/>
                <a:gd name="connsiteX8" fmla="*/ 11641 w 171515"/>
                <a:gd name="connsiteY8" fmla="*/ 97399 h 171515"/>
                <a:gd name="connsiteX9" fmla="*/ 74116 w 171515"/>
                <a:gd name="connsiteY9" fmla="*/ 97399 h 171515"/>
                <a:gd name="connsiteX10" fmla="*/ 74116 w 171515"/>
                <a:gd name="connsiteY10" fmla="*/ 159874 h 171515"/>
                <a:gd name="connsiteX11" fmla="*/ 85758 w 171515"/>
                <a:gd name="connsiteY11" fmla="*/ 171515 h 171515"/>
                <a:gd name="connsiteX12" fmla="*/ 97399 w 171515"/>
                <a:gd name="connsiteY12" fmla="*/ 159874 h 171515"/>
                <a:gd name="connsiteX13" fmla="*/ 97399 w 171515"/>
                <a:gd name="connsiteY13" fmla="*/ 97399 h 171515"/>
                <a:gd name="connsiteX14" fmla="*/ 159874 w 171515"/>
                <a:gd name="connsiteY14" fmla="*/ 97399 h 171515"/>
                <a:gd name="connsiteX15" fmla="*/ 171515 w 171515"/>
                <a:gd name="connsiteY15" fmla="*/ 85758 h 171515"/>
                <a:gd name="connsiteX16" fmla="*/ 159874 w 171515"/>
                <a:gd name="connsiteY16" fmla="*/ 74116 h 1715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515" h="171515">
                  <a:moveTo>
                    <a:pt x="159874" y="74116"/>
                  </a:moveTo>
                  <a:lnTo>
                    <a:pt x="97399" y="74116"/>
                  </a:lnTo>
                  <a:lnTo>
                    <a:pt x="97399" y="11641"/>
                  </a:lnTo>
                  <a:cubicBezTo>
                    <a:pt x="97399" y="5212"/>
                    <a:pt x="92187" y="0"/>
                    <a:pt x="85758" y="0"/>
                  </a:cubicBezTo>
                  <a:cubicBezTo>
                    <a:pt x="79328" y="0"/>
                    <a:pt x="74116" y="5212"/>
                    <a:pt x="74116" y="11641"/>
                  </a:cubicBezTo>
                  <a:lnTo>
                    <a:pt x="74116" y="74116"/>
                  </a:lnTo>
                  <a:lnTo>
                    <a:pt x="11641" y="74116"/>
                  </a:lnTo>
                  <a:cubicBezTo>
                    <a:pt x="5212" y="74116"/>
                    <a:pt x="0" y="79328"/>
                    <a:pt x="0" y="85758"/>
                  </a:cubicBezTo>
                  <a:cubicBezTo>
                    <a:pt x="0" y="92187"/>
                    <a:pt x="5212" y="97399"/>
                    <a:pt x="11641" y="97399"/>
                  </a:cubicBezTo>
                  <a:lnTo>
                    <a:pt x="74116" y="97399"/>
                  </a:lnTo>
                  <a:lnTo>
                    <a:pt x="74116" y="159874"/>
                  </a:lnTo>
                  <a:cubicBezTo>
                    <a:pt x="74116" y="166303"/>
                    <a:pt x="79328" y="171515"/>
                    <a:pt x="85758" y="171515"/>
                  </a:cubicBezTo>
                  <a:cubicBezTo>
                    <a:pt x="92187" y="171515"/>
                    <a:pt x="97399" y="166303"/>
                    <a:pt x="97399" y="159874"/>
                  </a:cubicBezTo>
                  <a:lnTo>
                    <a:pt x="97399" y="97399"/>
                  </a:lnTo>
                  <a:lnTo>
                    <a:pt x="159874" y="97399"/>
                  </a:lnTo>
                  <a:cubicBezTo>
                    <a:pt x="166303" y="97399"/>
                    <a:pt x="171515" y="92187"/>
                    <a:pt x="171515" y="85758"/>
                  </a:cubicBezTo>
                  <a:cubicBezTo>
                    <a:pt x="171515" y="79328"/>
                    <a:pt x="166303" y="74116"/>
                    <a:pt x="159874" y="74116"/>
                  </a:cubicBezTo>
                  <a:close/>
                </a:path>
              </a:pathLst>
            </a:custGeom>
            <a:solidFill>
              <a:schemeClr val="accent2"/>
            </a:solidFill>
            <a:ln w="776" cap="flat">
              <a:noFill/>
              <a:prstDash val="solid"/>
              <a:miter/>
            </a:ln>
          </p:spPr>
          <p:txBody>
            <a:bodyPr rtlCol="0" anchor="ctr"/>
            <a:lstStyle/>
            <a:p>
              <a:endParaRPr lang="en-US"/>
            </a:p>
          </p:txBody>
        </p:sp>
        <p:sp>
          <p:nvSpPr>
            <p:cNvPr id="32" name="Graphic 10">
              <a:extLst>
                <a:ext uri="{FF2B5EF4-FFF2-40B4-BE49-F238E27FC236}">
                  <a16:creationId xmlns:a16="http://schemas.microsoft.com/office/drawing/2014/main" id="{38810AAF-F338-4263-A167-EFEB4B26FC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55951" y="837005"/>
              <a:ext cx="112426" cy="112426"/>
            </a:xfrm>
            <a:custGeom>
              <a:avLst/>
              <a:gdLst>
                <a:gd name="connsiteX0" fmla="*/ 112426 w 112426"/>
                <a:gd name="connsiteY0" fmla="*/ 56213 h 112426"/>
                <a:gd name="connsiteX1" fmla="*/ 56213 w 112426"/>
                <a:gd name="connsiteY1" fmla="*/ 112426 h 112426"/>
                <a:gd name="connsiteX2" fmla="*/ 0 w 112426"/>
                <a:gd name="connsiteY2" fmla="*/ 56213 h 112426"/>
                <a:gd name="connsiteX3" fmla="*/ 56213 w 112426"/>
                <a:gd name="connsiteY3" fmla="*/ 0 h 112426"/>
                <a:gd name="connsiteX4" fmla="*/ 112426 w 112426"/>
                <a:gd name="connsiteY4" fmla="*/ 56213 h 1124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426" h="112426">
                  <a:moveTo>
                    <a:pt x="112426" y="56213"/>
                  </a:moveTo>
                  <a:cubicBezTo>
                    <a:pt x="112426" y="87259"/>
                    <a:pt x="87259" y="112426"/>
                    <a:pt x="56213" y="112426"/>
                  </a:cubicBezTo>
                  <a:cubicBezTo>
                    <a:pt x="25167" y="112426"/>
                    <a:pt x="0" y="87259"/>
                    <a:pt x="0" y="56213"/>
                  </a:cubicBezTo>
                  <a:cubicBezTo>
                    <a:pt x="0" y="25167"/>
                    <a:pt x="25167" y="0"/>
                    <a:pt x="56213" y="0"/>
                  </a:cubicBezTo>
                  <a:cubicBezTo>
                    <a:pt x="87259" y="0"/>
                    <a:pt x="112426" y="25167"/>
                    <a:pt x="112426" y="56213"/>
                  </a:cubicBezTo>
                  <a:close/>
                </a:path>
              </a:pathLst>
            </a:custGeom>
            <a:solidFill>
              <a:schemeClr val="accent2"/>
            </a:solidFill>
            <a:ln w="516" cap="flat">
              <a:noFill/>
              <a:prstDash val="solid"/>
              <a:miter/>
            </a:ln>
          </p:spPr>
          <p:txBody>
            <a:bodyPr rtlCol="0" anchor="ctr"/>
            <a:lstStyle/>
            <a:p>
              <a:endParaRPr lang="en-US"/>
            </a:p>
          </p:txBody>
        </p:sp>
        <p:sp>
          <p:nvSpPr>
            <p:cNvPr id="33" name="Graphic 12">
              <a:extLst>
                <a:ext uri="{FF2B5EF4-FFF2-40B4-BE49-F238E27FC236}">
                  <a16:creationId xmlns:a16="http://schemas.microsoft.com/office/drawing/2014/main" id="{1908766A-781A-5FA8-F063-2E2E76827B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94200" y="1472473"/>
              <a:ext cx="157545" cy="157545"/>
            </a:xfrm>
            <a:custGeom>
              <a:avLst/>
              <a:gdLst>
                <a:gd name="connsiteX0" fmla="*/ 78773 w 157545"/>
                <a:gd name="connsiteY0" fmla="*/ 23283 h 157545"/>
                <a:gd name="connsiteX1" fmla="*/ 134262 w 157545"/>
                <a:gd name="connsiteY1" fmla="*/ 78773 h 157545"/>
                <a:gd name="connsiteX2" fmla="*/ 78773 w 157545"/>
                <a:gd name="connsiteY2" fmla="*/ 134262 h 157545"/>
                <a:gd name="connsiteX3" fmla="*/ 23283 w 157545"/>
                <a:gd name="connsiteY3" fmla="*/ 78773 h 157545"/>
                <a:gd name="connsiteX4" fmla="*/ 78773 w 157545"/>
                <a:gd name="connsiteY4" fmla="*/ 23283 h 157545"/>
                <a:gd name="connsiteX5" fmla="*/ 78773 w 157545"/>
                <a:gd name="connsiteY5" fmla="*/ 0 h 157545"/>
                <a:gd name="connsiteX6" fmla="*/ 0 w 157545"/>
                <a:gd name="connsiteY6" fmla="*/ 78773 h 157545"/>
                <a:gd name="connsiteX7" fmla="*/ 78773 w 157545"/>
                <a:gd name="connsiteY7" fmla="*/ 157545 h 157545"/>
                <a:gd name="connsiteX8" fmla="*/ 157545 w 157545"/>
                <a:gd name="connsiteY8" fmla="*/ 78773 h 157545"/>
                <a:gd name="connsiteX9" fmla="*/ 78773 w 157545"/>
                <a:gd name="connsiteY9" fmla="*/ 0 h 157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7545" h="157545">
                  <a:moveTo>
                    <a:pt x="78773" y="23283"/>
                  </a:moveTo>
                  <a:cubicBezTo>
                    <a:pt x="109419" y="23283"/>
                    <a:pt x="134262" y="48126"/>
                    <a:pt x="134262" y="78773"/>
                  </a:cubicBezTo>
                  <a:cubicBezTo>
                    <a:pt x="134262" y="109419"/>
                    <a:pt x="109419" y="134262"/>
                    <a:pt x="78773" y="134262"/>
                  </a:cubicBezTo>
                  <a:cubicBezTo>
                    <a:pt x="48126" y="134262"/>
                    <a:pt x="23283" y="109419"/>
                    <a:pt x="23283" y="78773"/>
                  </a:cubicBezTo>
                  <a:cubicBezTo>
                    <a:pt x="23312" y="48139"/>
                    <a:pt x="48139" y="23312"/>
                    <a:pt x="78773" y="23283"/>
                  </a:cubicBezTo>
                  <a:moveTo>
                    <a:pt x="78773" y="0"/>
                  </a:moveTo>
                  <a:cubicBezTo>
                    <a:pt x="35268" y="0"/>
                    <a:pt x="0" y="35268"/>
                    <a:pt x="0" y="78773"/>
                  </a:cubicBezTo>
                  <a:cubicBezTo>
                    <a:pt x="0" y="122277"/>
                    <a:pt x="35268" y="157545"/>
                    <a:pt x="78773" y="157545"/>
                  </a:cubicBezTo>
                  <a:cubicBezTo>
                    <a:pt x="122277" y="157545"/>
                    <a:pt x="157545" y="122277"/>
                    <a:pt x="157545" y="78773"/>
                  </a:cubicBezTo>
                  <a:cubicBezTo>
                    <a:pt x="157545" y="35268"/>
                    <a:pt x="122277" y="0"/>
                    <a:pt x="78773" y="0"/>
                  </a:cubicBezTo>
                  <a:close/>
                </a:path>
              </a:pathLst>
            </a:custGeom>
            <a:solidFill>
              <a:schemeClr val="accent2"/>
            </a:solidFill>
            <a:ln w="751" cap="flat">
              <a:noFill/>
              <a:prstDash val="solid"/>
              <a:miter/>
            </a:ln>
          </p:spPr>
          <p:txBody>
            <a:bodyPr rtlCol="0" anchor="ctr"/>
            <a:lstStyle/>
            <a:p>
              <a:endParaRPr lang="en-US"/>
            </a:p>
          </p:txBody>
        </p:sp>
      </p:grpSp>
      <p:cxnSp>
        <p:nvCxnSpPr>
          <p:cNvPr id="35" name="Straight Connector 34">
            <a:extLst>
              <a:ext uri="{FF2B5EF4-FFF2-40B4-BE49-F238E27FC236}">
                <a16:creationId xmlns:a16="http://schemas.microsoft.com/office/drawing/2014/main" id="{D71678DC-4D9E-05F5-4632-11F13CA032F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622" y="3610394"/>
            <a:ext cx="0" cy="3238728"/>
          </a:xfrm>
          <a:prstGeom prst="line">
            <a:avLst/>
          </a:prstGeom>
          <a:ln w="25400" cap="sq">
            <a:gradFill flip="none" rotWithShape="1">
              <a:gsLst>
                <a:gs pos="0">
                  <a:schemeClr val="accent1"/>
                </a:gs>
                <a:gs pos="100000">
                  <a:schemeClr val="accent2"/>
                </a:gs>
              </a:gsLst>
              <a:lin ang="5400000" scaled="0"/>
              <a:tileRect/>
            </a:gradFill>
            <a:bevel/>
          </a:ln>
        </p:spPr>
        <p:style>
          <a:lnRef idx="1">
            <a:schemeClr val="accent1"/>
          </a:lnRef>
          <a:fillRef idx="0">
            <a:schemeClr val="accent1"/>
          </a:fillRef>
          <a:effectRef idx="0">
            <a:schemeClr val="accent1"/>
          </a:effectRef>
          <a:fontRef idx="minor">
            <a:schemeClr val="tx1"/>
          </a:fontRef>
        </p:style>
      </p:cxnSp>
      <p:sp>
        <p:nvSpPr>
          <p:cNvPr id="8" name="Rectangle 1">
            <a:extLst>
              <a:ext uri="{FF2B5EF4-FFF2-40B4-BE49-F238E27FC236}">
                <a16:creationId xmlns:a16="http://schemas.microsoft.com/office/drawing/2014/main" id="{8F3C3290-B597-20C6-1E1D-57CF28459EA7}"/>
              </a:ext>
            </a:extLst>
          </p:cNvPr>
          <p:cNvSpPr>
            <a:spLocks noChangeArrowheads="1"/>
          </p:cNvSpPr>
          <p:nvPr/>
        </p:nvSpPr>
        <p:spPr bwMode="auto">
          <a:xfrm>
            <a:off x="-26403444" y="97795"/>
            <a:ext cx="385954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spcBef>
                <a:spcPct val="0"/>
              </a:spcBef>
              <a:spcAft>
                <a:spcPts val="600"/>
              </a:spcAft>
              <a:buClrTx/>
              <a:buSzTx/>
              <a:buFontTx/>
              <a:buNone/>
              <a:tabLst/>
            </a:pPr>
            <a:r>
              <a:rPr kumimoji="0" lang="en-US" altLang="en-US" sz="1100" b="0"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 </a:t>
            </a:r>
            <a:r>
              <a:rPr kumimoji="0" lang="en-US" altLang="en-US" sz="1100" b="1" i="0" u="none" strike="noStrike" cap="none" normalizeH="0" baseline="0">
                <a:ln>
                  <a:noFill/>
                </a:ln>
                <a:solidFill>
                  <a:schemeClr val="tx1"/>
                </a:solidFill>
                <a:effectLst/>
                <a:latin typeface="Aptos" panose="020B0004020202020204" pitchFamily="34" charset="0"/>
                <a:ea typeface="Aptos" panose="020B0004020202020204" pitchFamily="34" charset="0"/>
                <a:cs typeface="Times New Roman" panose="02020603050405020304" pitchFamily="18" charset="0"/>
              </a:rPr>
              <a:t>RFP 2024-13: Unarmed Security Guards </a:t>
            </a: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50" name="Content Placeholder 21">
            <a:extLst>
              <a:ext uri="{FF2B5EF4-FFF2-40B4-BE49-F238E27FC236}">
                <a16:creationId xmlns:a16="http://schemas.microsoft.com/office/drawing/2014/main" id="{97515552-74A6-7AC7-71E3-7B835F73BE75}"/>
              </a:ext>
            </a:extLst>
          </p:cNvPr>
          <p:cNvGraphicFramePr>
            <a:graphicFrameLocks noGrp="1"/>
          </p:cNvGraphicFramePr>
          <p:nvPr>
            <p:ph idx="1"/>
            <p:extLst>
              <p:ext uri="{D42A27DB-BD31-4B8C-83A1-F6EECF244321}">
                <p14:modId xmlns:p14="http://schemas.microsoft.com/office/powerpoint/2010/main" val="3936695234"/>
              </p:ext>
            </p:extLst>
          </p:nvPr>
        </p:nvGraphicFramePr>
        <p:xfrm>
          <a:off x="128660" y="1212597"/>
          <a:ext cx="11439717" cy="54401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682892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9095C1F4-AE7F-44E4-8693-40D3D68311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8734DDD3-F723-4DD3-8ABE-EC0B2AC87D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522324" y="-15978"/>
            <a:ext cx="7147352" cy="5876916"/>
            <a:chOff x="329184" y="-99107"/>
            <a:chExt cx="524256" cy="5876916"/>
          </a:xfrm>
        </p:grpSpPr>
        <p:cxnSp>
          <p:nvCxnSpPr>
            <p:cNvPr id="10" name="Straight Connector 9">
              <a:extLst>
                <a:ext uri="{FF2B5EF4-FFF2-40B4-BE49-F238E27FC236}">
                  <a16:creationId xmlns:a16="http://schemas.microsoft.com/office/drawing/2014/main" id="{F7C8EA93-3210-4C62-99E9-153C275E3A87}"/>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flipH="1">
              <a:off x="329184" y="5777809"/>
              <a:ext cx="523824" cy="0"/>
            </a:xfrm>
            <a:prstGeom prst="line">
              <a:avLst/>
            </a:prstGeom>
            <a:ln w="152400">
              <a:solidFill>
                <a:schemeClr val="accent4"/>
              </a:solidFill>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5EB7D2A2-F448-44D4-938C-DC84CBCB3B1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29184" y="-99107"/>
              <a:ext cx="524256" cy="563122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Rectangle 26">
            <a:extLst>
              <a:ext uri="{FF2B5EF4-FFF2-40B4-BE49-F238E27FC236}">
                <a16:creationId xmlns:a16="http://schemas.microsoft.com/office/drawing/2014/main" id="{871AEA07-1E14-44B4-8E55-64EF049CD6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1055718"/>
            <a:ext cx="10999072" cy="3358344"/>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F7582A5-773A-EBFA-CB05-C8422B64AD53}"/>
              </a:ext>
            </a:extLst>
          </p:cNvPr>
          <p:cNvSpPr>
            <a:spLocks noGrp="1"/>
          </p:cNvSpPr>
          <p:nvPr>
            <p:ph type="title"/>
          </p:nvPr>
        </p:nvSpPr>
        <p:spPr>
          <a:xfrm>
            <a:off x="1524000" y="1584683"/>
            <a:ext cx="9144000" cy="2551829"/>
          </a:xfrm>
        </p:spPr>
        <p:txBody>
          <a:bodyPr vert="horz" lIns="91440" tIns="45720" rIns="91440" bIns="45720" rtlCol="0" anchor="ctr">
            <a:normAutofit/>
          </a:bodyPr>
          <a:lstStyle/>
          <a:p>
            <a:pPr algn="ctr"/>
            <a:r>
              <a:rPr lang="en-US" sz="6600" kern="1200">
                <a:solidFill>
                  <a:schemeClr val="tx1"/>
                </a:solidFill>
                <a:latin typeface="+mj-lt"/>
                <a:ea typeface="+mj-ea"/>
                <a:cs typeface="+mj-cs"/>
              </a:rPr>
              <a:t>Questions</a:t>
            </a:r>
            <a:r>
              <a:rPr lang="en-US" sz="6600" kern="1200" dirty="0">
                <a:solidFill>
                  <a:schemeClr val="tx1"/>
                </a:solidFill>
                <a:latin typeface="+mj-lt"/>
                <a:ea typeface="+mj-ea"/>
                <a:cs typeface="+mj-cs"/>
              </a:rPr>
              <a:t>?</a:t>
            </a:r>
          </a:p>
        </p:txBody>
      </p:sp>
    </p:spTree>
    <p:extLst>
      <p:ext uri="{BB962C8B-B14F-4D97-AF65-F5344CB8AC3E}">
        <p14:creationId xmlns:p14="http://schemas.microsoft.com/office/powerpoint/2010/main" val="1750290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1022CA72-2A63-428F-B586-37BA5AB6D2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4A10B3A-445D-558A-D014-0CE6CF8E040A}"/>
              </a:ext>
            </a:extLst>
          </p:cNvPr>
          <p:cNvSpPr>
            <a:spLocks noGrp="1"/>
          </p:cNvSpPr>
          <p:nvPr>
            <p:ph type="title"/>
          </p:nvPr>
        </p:nvSpPr>
        <p:spPr>
          <a:xfrm>
            <a:off x="532015" y="4495568"/>
            <a:ext cx="3861960" cy="1905232"/>
          </a:xfrm>
        </p:spPr>
        <p:txBody>
          <a:bodyPr vert="horz" lIns="91440" tIns="45720" rIns="91440" bIns="45720" rtlCol="0" anchor="ctr">
            <a:normAutofit/>
          </a:bodyPr>
          <a:lstStyle/>
          <a:p>
            <a:r>
              <a:rPr lang="en-US" sz="3000" b="1" dirty="0">
                <a:effectLst/>
              </a:rPr>
              <a:t>1601 Exposition Blvd. </a:t>
            </a:r>
            <a:br>
              <a:rPr lang="en-US" sz="3000" b="1" dirty="0">
                <a:effectLst/>
              </a:rPr>
            </a:br>
            <a:r>
              <a:rPr lang="en-US" sz="3000" b="1" dirty="0">
                <a:effectLst/>
              </a:rPr>
              <a:t>Sacramento, CA</a:t>
            </a:r>
            <a:br>
              <a:rPr lang="en-US" sz="3000" dirty="0">
                <a:effectLst/>
              </a:rPr>
            </a:br>
            <a:br>
              <a:rPr lang="en-US" sz="3000" dirty="0">
                <a:effectLst/>
              </a:rPr>
            </a:br>
            <a:endParaRPr lang="en-US" sz="3000" dirty="0"/>
          </a:p>
        </p:txBody>
      </p:sp>
      <p:sp>
        <p:nvSpPr>
          <p:cNvPr id="36" name="Rectangle 35">
            <a:extLst>
              <a:ext uri="{FF2B5EF4-FFF2-40B4-BE49-F238E27FC236}">
                <a16:creationId xmlns:a16="http://schemas.microsoft.com/office/drawing/2014/main" id="{95C8260E-968F-44E8-A823-ABB431311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8658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7889" y="-1"/>
            <a:ext cx="11231745" cy="4131425"/>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FE43805F-24A6-46A4-B19B-54F2834735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3837444" y="5460209"/>
            <a:ext cx="1790365" cy="4571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1EB44CD9-33A6-865E-2630-C66EBD360A4E}"/>
              </a:ext>
            </a:extLst>
          </p:cNvPr>
          <p:cNvPicPr>
            <a:picLocks noChangeAspect="1"/>
          </p:cNvPicPr>
          <p:nvPr/>
        </p:nvPicPr>
        <p:blipFill>
          <a:blip r:embed="rId2"/>
          <a:stretch>
            <a:fillRect/>
          </a:stretch>
        </p:blipFill>
        <p:spPr>
          <a:xfrm>
            <a:off x="75523" y="1010829"/>
            <a:ext cx="4430919" cy="2975613"/>
          </a:xfrm>
          <a:prstGeom prst="rect">
            <a:avLst/>
          </a:prstGeom>
        </p:spPr>
      </p:pic>
      <p:pic>
        <p:nvPicPr>
          <p:cNvPr id="25" name="Picture 24">
            <a:extLst>
              <a:ext uri="{FF2B5EF4-FFF2-40B4-BE49-F238E27FC236}">
                <a16:creationId xmlns:a16="http://schemas.microsoft.com/office/drawing/2014/main" id="{7C81AB34-9CED-E358-39D8-536AF015153C}"/>
              </a:ext>
            </a:extLst>
          </p:cNvPr>
          <p:cNvPicPr>
            <a:picLocks noChangeAspect="1"/>
          </p:cNvPicPr>
          <p:nvPr/>
        </p:nvPicPr>
        <p:blipFill>
          <a:blip r:embed="rId3"/>
          <a:stretch>
            <a:fillRect/>
          </a:stretch>
        </p:blipFill>
        <p:spPr>
          <a:xfrm>
            <a:off x="4581964" y="1010829"/>
            <a:ext cx="7431455" cy="3262407"/>
          </a:xfrm>
          <a:prstGeom prst="rect">
            <a:avLst/>
          </a:prstGeom>
        </p:spPr>
      </p:pic>
    </p:spTree>
    <p:extLst>
      <p:ext uri="{BB962C8B-B14F-4D97-AF65-F5344CB8AC3E}">
        <p14:creationId xmlns:p14="http://schemas.microsoft.com/office/powerpoint/2010/main" val="1125243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756B343-807D-456E-AA26-80E96B75D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191EDD6-E072-868A-6506-64F135DBA72B}"/>
              </a:ext>
            </a:extLst>
          </p:cNvPr>
          <p:cNvSpPr>
            <a:spLocks noGrp="1"/>
          </p:cNvSpPr>
          <p:nvPr>
            <p:ph type="title"/>
          </p:nvPr>
        </p:nvSpPr>
        <p:spPr>
          <a:xfrm>
            <a:off x="7239045" y="686484"/>
            <a:ext cx="4282983" cy="1200361"/>
          </a:xfrm>
        </p:spPr>
        <p:txBody>
          <a:bodyPr anchor="b">
            <a:normAutofit fontScale="90000"/>
          </a:bodyPr>
          <a:lstStyle/>
          <a:p>
            <a:pPr algn="ctr"/>
            <a:r>
              <a:rPr lang="en-US" sz="3600" b="1" dirty="0">
                <a:effectLst/>
                <a:latin typeface="Aptos" panose="020B0004020202020204" pitchFamily="34" charset="0"/>
                <a:ea typeface="Aptos" panose="020B0004020202020204" pitchFamily="34" charset="0"/>
                <a:cs typeface="Aptos" panose="020B0004020202020204" pitchFamily="34" charset="0"/>
              </a:rPr>
              <a:t>247 E. Nees Ave.</a:t>
            </a:r>
            <a:br>
              <a:rPr lang="en-US" sz="3600" b="1" dirty="0">
                <a:effectLst/>
                <a:latin typeface="Aptos" panose="020B0004020202020204" pitchFamily="34" charset="0"/>
                <a:ea typeface="Aptos" panose="020B0004020202020204" pitchFamily="34" charset="0"/>
                <a:cs typeface="Aptos" panose="020B0004020202020204" pitchFamily="34" charset="0"/>
              </a:rPr>
            </a:br>
            <a:r>
              <a:rPr lang="en-US" sz="3600" b="1" dirty="0">
                <a:effectLst/>
                <a:latin typeface="Aptos" panose="020B0004020202020204" pitchFamily="34" charset="0"/>
                <a:ea typeface="Aptos" panose="020B0004020202020204" pitchFamily="34" charset="0"/>
                <a:cs typeface="Aptos" panose="020B0004020202020204" pitchFamily="34" charset="0"/>
              </a:rPr>
              <a:t>Fresno, CA</a:t>
            </a:r>
            <a:br>
              <a:rPr lang="en-US" sz="2500" dirty="0">
                <a:effectLst/>
                <a:latin typeface="Aptos" panose="020B0004020202020204" pitchFamily="34" charset="0"/>
                <a:ea typeface="Aptos" panose="020B0004020202020204" pitchFamily="34" charset="0"/>
                <a:cs typeface="Aptos" panose="020B0004020202020204" pitchFamily="34" charset="0"/>
              </a:rPr>
            </a:br>
            <a:endParaRPr lang="en-US" sz="2500" dirty="0"/>
          </a:p>
        </p:txBody>
      </p:sp>
      <p:sp>
        <p:nvSpPr>
          <p:cNvPr id="14" name="Rectangle 13">
            <a:extLst>
              <a:ext uri="{FF2B5EF4-FFF2-40B4-BE49-F238E27FC236}">
                <a16:creationId xmlns:a16="http://schemas.microsoft.com/office/drawing/2014/main" id="{08980754-6F4B-43C9-B9BE-127B6BED65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546413" y="215201"/>
            <a:ext cx="740664" cy="1183349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2C1BBA94-3F40-40AA-8BB9-E69E25E537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0234" y="354959"/>
            <a:ext cx="6184973" cy="5915212"/>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sky, outdoor, road, ground&#10;&#10;Description automatically generated">
            <a:extLst>
              <a:ext uri="{FF2B5EF4-FFF2-40B4-BE49-F238E27FC236}">
                <a16:creationId xmlns:a16="http://schemas.microsoft.com/office/drawing/2014/main" id="{E475F64D-4836-A911-0DC5-B1B55DA8BECD}"/>
              </a:ext>
            </a:extLst>
          </p:cNvPr>
          <p:cNvPicPr>
            <a:picLocks noChangeAspect="1"/>
          </p:cNvPicPr>
          <p:nvPr/>
        </p:nvPicPr>
        <p:blipFill>
          <a:blip r:embed="rId2">
            <a:extLst>
              <a:ext uri="{28A0092B-C50C-407E-A947-70E740481C1C}">
                <a14:useLocalDpi xmlns:a14="http://schemas.microsoft.com/office/drawing/2010/main" val="0"/>
              </a:ext>
            </a:extLst>
          </a:blip>
          <a:srcRect l="6180" r="14539" b="-1"/>
          <a:stretch/>
        </p:blipFill>
        <p:spPr>
          <a:xfrm>
            <a:off x="576244" y="650494"/>
            <a:ext cx="5628018" cy="5324142"/>
          </a:xfrm>
          <a:prstGeom prst="rect">
            <a:avLst/>
          </a:prstGeom>
        </p:spPr>
      </p:pic>
      <p:sp>
        <p:nvSpPr>
          <p:cNvPr id="18" name="Rectangle 17">
            <a:extLst>
              <a:ext uri="{FF2B5EF4-FFF2-40B4-BE49-F238E27FC236}">
                <a16:creationId xmlns:a16="http://schemas.microsoft.com/office/drawing/2014/main" id="{169CC832-2974-4E8D-90ED-3E2941BA73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277786" y="1944913"/>
            <a:ext cx="402336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Content Placeholder 9" descr="A high angle view of a building&#10;&#10;Description automatically generated with low confidence">
            <a:extLst>
              <a:ext uri="{FF2B5EF4-FFF2-40B4-BE49-F238E27FC236}">
                <a16:creationId xmlns:a16="http://schemas.microsoft.com/office/drawing/2014/main" id="{1936FAE0-92D5-F2E5-BE3E-EF8A48D3F3F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7792345" y="2030413"/>
            <a:ext cx="3176385" cy="3513137"/>
          </a:xfrm>
        </p:spPr>
      </p:pic>
      <p:sp>
        <p:nvSpPr>
          <p:cNvPr id="20" name="Rectangle 19">
            <a:extLst>
              <a:ext uri="{FF2B5EF4-FFF2-40B4-BE49-F238E27FC236}">
                <a16:creationId xmlns:a16="http://schemas.microsoft.com/office/drawing/2014/main" id="{55222F96-971A-4F90-B841-6BAB416C7A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1677179" y="6053360"/>
            <a:ext cx="740664" cy="15412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90732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081EA652-8C6A-4E69-BEB9-1708094745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4026A73-1F7F-49F2-B319-8CA3B3D532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Right Triangle 17">
            <a:extLst>
              <a:ext uri="{FF2B5EF4-FFF2-40B4-BE49-F238E27FC236}">
                <a16:creationId xmlns:a16="http://schemas.microsoft.com/office/drawing/2014/main" id="{5298780A-33B9-4EA2-8F67-DE68AD628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F488E8B-4E1E-4402-8935-D4E6C02615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7585535-9110-54F9-37CC-0AC25C1B674A}"/>
              </a:ext>
            </a:extLst>
          </p:cNvPr>
          <p:cNvSpPr>
            <a:spLocks noGrp="1"/>
          </p:cNvSpPr>
          <p:nvPr>
            <p:ph type="title"/>
          </p:nvPr>
        </p:nvSpPr>
        <p:spPr>
          <a:xfrm>
            <a:off x="641773" y="1230747"/>
            <a:ext cx="3689071" cy="4480726"/>
          </a:xfrm>
        </p:spPr>
        <p:txBody>
          <a:bodyPr vert="horz" lIns="91440" tIns="45720" rIns="91440" bIns="45720" rtlCol="0" anchor="ctr">
            <a:normAutofit/>
          </a:bodyPr>
          <a:lstStyle/>
          <a:p>
            <a:pPr algn="ctr"/>
            <a:r>
              <a:rPr lang="en-US" sz="5500" kern="1200" dirty="0">
                <a:solidFill>
                  <a:schemeClr val="tx1"/>
                </a:solidFill>
                <a:latin typeface="+mj-lt"/>
                <a:ea typeface="+mj-ea"/>
                <a:cs typeface="+mj-cs"/>
              </a:rPr>
              <a:t>RFP </a:t>
            </a:r>
            <a:br>
              <a:rPr lang="en-US" sz="5500" dirty="0"/>
            </a:br>
            <a:r>
              <a:rPr lang="en-US" sz="5500" kern="1200" dirty="0">
                <a:solidFill>
                  <a:schemeClr val="tx1"/>
                </a:solidFill>
                <a:latin typeface="+mj-lt"/>
                <a:ea typeface="+mj-ea"/>
                <a:cs typeface="+mj-cs"/>
              </a:rPr>
              <a:t>Key Dates</a:t>
            </a:r>
          </a:p>
        </p:txBody>
      </p:sp>
      <p:cxnSp>
        <p:nvCxnSpPr>
          <p:cNvPr id="16" name="Straight Connector 15">
            <a:extLst>
              <a:ext uri="{FF2B5EF4-FFF2-40B4-BE49-F238E27FC236}">
                <a16:creationId xmlns:a16="http://schemas.microsoft.com/office/drawing/2014/main" id="{23AAC9B5-8015-485C-ACF9-A750390E9A5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852863"/>
            <a:ext cx="0" cy="3236495"/>
          </a:xfrm>
          <a:prstGeom prst="line">
            <a:avLst/>
          </a:prstGeom>
          <a:ln w="1905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aphicFrame>
        <p:nvGraphicFramePr>
          <p:cNvPr id="20" name="Content Placeholder 2">
            <a:extLst>
              <a:ext uri="{FF2B5EF4-FFF2-40B4-BE49-F238E27FC236}">
                <a16:creationId xmlns:a16="http://schemas.microsoft.com/office/drawing/2014/main" id="{AEE4D3F6-A07F-A7FD-A540-8CA59B1D2DA3}"/>
              </a:ext>
            </a:extLst>
          </p:cNvPr>
          <p:cNvGraphicFramePr>
            <a:graphicFrameLocks noGrp="1"/>
          </p:cNvGraphicFramePr>
          <p:nvPr>
            <p:ph idx="1"/>
            <p:extLst>
              <p:ext uri="{D42A27DB-BD31-4B8C-83A1-F6EECF244321}">
                <p14:modId xmlns:p14="http://schemas.microsoft.com/office/powerpoint/2010/main" val="1762967832"/>
              </p:ext>
            </p:extLst>
          </p:nvPr>
        </p:nvGraphicFramePr>
        <p:xfrm>
          <a:off x="4826271" y="608632"/>
          <a:ext cx="6548581" cy="44807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5759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4" name="Arc 23">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414764D-EA3F-8699-6CB6-D0B6DB5D63DD}"/>
              </a:ext>
            </a:extLst>
          </p:cNvPr>
          <p:cNvSpPr>
            <a:spLocks noGrp="1"/>
          </p:cNvSpPr>
          <p:nvPr>
            <p:ph type="title"/>
          </p:nvPr>
        </p:nvSpPr>
        <p:spPr>
          <a:xfrm>
            <a:off x="3210348" y="467653"/>
            <a:ext cx="5458838" cy="1325563"/>
          </a:xfrm>
        </p:spPr>
        <p:txBody>
          <a:bodyPr>
            <a:normAutofit/>
          </a:bodyPr>
          <a:lstStyle/>
          <a:p>
            <a:pPr algn="ctr"/>
            <a:r>
              <a:rPr lang="en-US" b="1" dirty="0"/>
              <a:t>Minimum Qualifications</a:t>
            </a:r>
          </a:p>
        </p:txBody>
      </p:sp>
      <p:sp>
        <p:nvSpPr>
          <p:cNvPr id="25" name="Freeform: Shape 24">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8" name="Content Placeholder 7">
            <a:extLst>
              <a:ext uri="{FF2B5EF4-FFF2-40B4-BE49-F238E27FC236}">
                <a16:creationId xmlns:a16="http://schemas.microsoft.com/office/drawing/2014/main" id="{88ABFC80-77B8-163D-84E6-5122803B7399}"/>
              </a:ext>
            </a:extLst>
          </p:cNvPr>
          <p:cNvPicPr>
            <a:picLocks noGrp="1" noChangeAspect="1"/>
          </p:cNvPicPr>
          <p:nvPr>
            <p:ph idx="1"/>
          </p:nvPr>
        </p:nvPicPr>
        <p:blipFill>
          <a:blip r:embed="rId2"/>
          <a:stretch>
            <a:fillRect/>
          </a:stretch>
        </p:blipFill>
        <p:spPr>
          <a:xfrm>
            <a:off x="1586790" y="1793216"/>
            <a:ext cx="9018419" cy="4351338"/>
          </a:xfrm>
          <a:prstGeom prst="rect">
            <a:avLst/>
          </a:prstGeom>
        </p:spPr>
      </p:pic>
    </p:spTree>
    <p:extLst>
      <p:ext uri="{BB962C8B-B14F-4D97-AF65-F5344CB8AC3E}">
        <p14:creationId xmlns:p14="http://schemas.microsoft.com/office/powerpoint/2010/main" val="566862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AF993-F649-53C4-33A7-F10776603AAE}"/>
              </a:ext>
            </a:extLst>
          </p:cNvPr>
          <p:cNvSpPr>
            <a:spLocks noGrp="1"/>
          </p:cNvSpPr>
          <p:nvPr>
            <p:ph type="title"/>
          </p:nvPr>
        </p:nvSpPr>
        <p:spPr>
          <a:xfrm>
            <a:off x="739775" y="159520"/>
            <a:ext cx="10515600" cy="1325563"/>
          </a:xfrm>
        </p:spPr>
        <p:txBody>
          <a:bodyPr/>
          <a:lstStyle/>
          <a:p>
            <a:pPr algn="ctr"/>
            <a:r>
              <a:rPr lang="en-US" b="1" dirty="0"/>
              <a:t>Work Hours</a:t>
            </a:r>
          </a:p>
        </p:txBody>
      </p:sp>
      <p:sp>
        <p:nvSpPr>
          <p:cNvPr id="9" name="Rectangle: Diagonal Corners Rounded 8">
            <a:extLst>
              <a:ext uri="{FF2B5EF4-FFF2-40B4-BE49-F238E27FC236}">
                <a16:creationId xmlns:a16="http://schemas.microsoft.com/office/drawing/2014/main" id="{E5BA8B7C-8C4B-454A-1517-87D4ECB2BD4E}"/>
              </a:ext>
            </a:extLst>
          </p:cNvPr>
          <p:cNvSpPr/>
          <p:nvPr/>
        </p:nvSpPr>
        <p:spPr>
          <a:xfrm>
            <a:off x="914400" y="1577397"/>
            <a:ext cx="4322618" cy="944130"/>
          </a:xfrm>
          <a:prstGeom prst="round2DiagRect">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67D29373-EF70-DA03-CD54-17EF96C4CA83}"/>
              </a:ext>
            </a:extLst>
          </p:cNvPr>
          <p:cNvSpPr>
            <a:spLocks noGrp="1"/>
          </p:cNvSpPr>
          <p:nvPr>
            <p:ph type="body" idx="1"/>
          </p:nvPr>
        </p:nvSpPr>
        <p:spPr>
          <a:xfrm>
            <a:off x="323274" y="1577397"/>
            <a:ext cx="5657330" cy="1019992"/>
          </a:xfrm>
        </p:spPr>
        <p:txBody>
          <a:bodyPr>
            <a:noAutofit/>
          </a:bodyPr>
          <a:lstStyle/>
          <a:p>
            <a:pPr algn="ctr"/>
            <a:r>
              <a:rPr lang="en-US" sz="1800" dirty="0">
                <a:solidFill>
                  <a:schemeClr val="bg1"/>
                </a:solidFill>
              </a:rPr>
              <a:t>Covered CA Headquarters</a:t>
            </a:r>
          </a:p>
          <a:p>
            <a:pPr algn="ctr"/>
            <a:r>
              <a:rPr lang="en-US" sz="1800" dirty="0">
                <a:solidFill>
                  <a:schemeClr val="bg1"/>
                </a:solidFill>
              </a:rPr>
              <a:t>1601 Exposition Blvd.</a:t>
            </a:r>
          </a:p>
          <a:p>
            <a:pPr algn="ctr"/>
            <a:r>
              <a:rPr lang="en-US" sz="1800" dirty="0">
                <a:solidFill>
                  <a:schemeClr val="bg1"/>
                </a:solidFill>
              </a:rPr>
              <a:t>Sacramento, CA</a:t>
            </a:r>
          </a:p>
        </p:txBody>
      </p:sp>
      <p:sp>
        <p:nvSpPr>
          <p:cNvPr id="4" name="Content Placeholder 3">
            <a:extLst>
              <a:ext uri="{FF2B5EF4-FFF2-40B4-BE49-F238E27FC236}">
                <a16:creationId xmlns:a16="http://schemas.microsoft.com/office/drawing/2014/main" id="{9337828F-27F9-F7E5-8DE4-5B3A64FA73F5}"/>
              </a:ext>
            </a:extLst>
          </p:cNvPr>
          <p:cNvSpPr>
            <a:spLocks noGrp="1"/>
          </p:cNvSpPr>
          <p:nvPr>
            <p:ph sz="half" idx="2"/>
          </p:nvPr>
        </p:nvSpPr>
        <p:spPr>
          <a:xfrm>
            <a:off x="348108" y="2691672"/>
            <a:ext cx="5455201" cy="4193405"/>
          </a:xfrm>
        </p:spPr>
        <p:txBody>
          <a:bodyPr>
            <a:normAutofit fontScale="92500" lnSpcReduction="10000"/>
          </a:bodyPr>
          <a:lstStyle/>
          <a:p>
            <a:pPr algn="l">
              <a:buFont typeface="Arial" panose="020B0604020202020204" pitchFamily="34" charset="0"/>
              <a:buChar char="•"/>
            </a:pPr>
            <a:r>
              <a:rPr lang="en-US" sz="1800" b="1" i="0" dirty="0">
                <a:solidFill>
                  <a:srgbClr val="323130"/>
                </a:solidFill>
                <a:effectLst/>
                <a:latin typeface="+mj-lt"/>
                <a:cs typeface="Rod" panose="020F0502020204030204" pitchFamily="49" charset="-79"/>
              </a:rPr>
              <a:t>Normal business hours: </a:t>
            </a:r>
            <a:r>
              <a:rPr lang="en-US" sz="1800" b="0" i="0" dirty="0">
                <a:solidFill>
                  <a:srgbClr val="323130"/>
                </a:solidFill>
                <a:effectLst/>
                <a:latin typeface="+mj-lt"/>
                <a:cs typeface="Rod" panose="020F0502020204030204" pitchFamily="49" charset="-79"/>
              </a:rPr>
              <a:t>8:00 a.m. to 5:00 p.m. PT, Monday through Friday (excluding State holidays).</a:t>
            </a:r>
          </a:p>
          <a:p>
            <a:pPr algn="l">
              <a:buFont typeface="Arial" panose="020B0604020202020204" pitchFamily="34" charset="0"/>
              <a:buChar char="•"/>
            </a:pPr>
            <a:r>
              <a:rPr lang="en-US" sz="1800" b="1" i="0" dirty="0">
                <a:solidFill>
                  <a:srgbClr val="323130"/>
                </a:solidFill>
                <a:effectLst/>
                <a:latin typeface="+mj-lt"/>
                <a:cs typeface="Rod" panose="020F0502020204030204" pitchFamily="49" charset="-79"/>
              </a:rPr>
              <a:t>Security guard requirements for normal business days:</a:t>
            </a:r>
          </a:p>
          <a:p>
            <a:pPr marL="742950" lvl="1" indent="-285750" algn="l">
              <a:buFont typeface="Arial" panose="020B0604020202020204" pitchFamily="34" charset="0"/>
              <a:buChar char="•"/>
            </a:pPr>
            <a:r>
              <a:rPr lang="en-US" sz="1800" b="0" i="0" dirty="0">
                <a:solidFill>
                  <a:srgbClr val="323130"/>
                </a:solidFill>
                <a:effectLst/>
                <a:latin typeface="+mj-lt"/>
                <a:cs typeface="Rod" panose="020F0502020204030204" pitchFamily="49" charset="-79"/>
              </a:rPr>
              <a:t>One guard from 6:00 a.m. to 2:30 p.m.</a:t>
            </a:r>
          </a:p>
          <a:p>
            <a:pPr marL="742950" lvl="1" indent="-285750" algn="l">
              <a:buFont typeface="Arial" panose="020B0604020202020204" pitchFamily="34" charset="0"/>
              <a:buChar char="•"/>
            </a:pPr>
            <a:r>
              <a:rPr lang="en-US" sz="1800" b="0" i="0" dirty="0">
                <a:solidFill>
                  <a:srgbClr val="323130"/>
                </a:solidFill>
                <a:effectLst/>
                <a:latin typeface="+mj-lt"/>
                <a:cs typeface="Rod" panose="020F0502020204030204" pitchFamily="49" charset="-79"/>
              </a:rPr>
              <a:t>One guard from 7:30 a.m. to 4:00 p.m.</a:t>
            </a:r>
          </a:p>
          <a:p>
            <a:pPr marL="742950" lvl="1" indent="-285750" algn="l">
              <a:buFont typeface="Arial" panose="020B0604020202020204" pitchFamily="34" charset="0"/>
              <a:buChar char="•"/>
            </a:pPr>
            <a:r>
              <a:rPr lang="en-US" sz="1800" b="0" i="0" dirty="0">
                <a:solidFill>
                  <a:srgbClr val="323130"/>
                </a:solidFill>
                <a:effectLst/>
                <a:latin typeface="+mj-lt"/>
                <a:cs typeface="Rod" panose="020F0502020204030204" pitchFamily="49" charset="-79"/>
              </a:rPr>
              <a:t>One guard from 1:30 p.m. to 10:00 p.m.</a:t>
            </a:r>
          </a:p>
          <a:p>
            <a:pPr algn="l">
              <a:buFont typeface="Arial" panose="020B0604020202020204" pitchFamily="34" charset="0"/>
              <a:buChar char="•"/>
            </a:pPr>
            <a:r>
              <a:rPr lang="en-US" sz="1800" b="1" i="0" dirty="0">
                <a:solidFill>
                  <a:srgbClr val="323130"/>
                </a:solidFill>
                <a:effectLst/>
                <a:latin typeface="+mj-lt"/>
                <a:cs typeface="Rod" panose="020F0502020204030204" pitchFamily="49" charset="-79"/>
              </a:rPr>
              <a:t>During Open Enrollment (October through February):</a:t>
            </a:r>
          </a:p>
          <a:p>
            <a:pPr marL="742950" lvl="1" indent="-285750" algn="l">
              <a:buFont typeface="Arial" panose="020B0604020202020204" pitchFamily="34" charset="0"/>
              <a:buChar char="•"/>
            </a:pPr>
            <a:r>
              <a:rPr lang="en-US" sz="1800" b="0" i="0" dirty="0">
                <a:solidFill>
                  <a:srgbClr val="323130"/>
                </a:solidFill>
                <a:effectLst/>
                <a:latin typeface="+mj-lt"/>
                <a:cs typeface="Rod" panose="020F0502020204030204" pitchFamily="49" charset="-79"/>
              </a:rPr>
              <a:t>Work hours may change; may start before regular hours and extend until midnight PST, including State holidays.</a:t>
            </a:r>
          </a:p>
          <a:p>
            <a:pPr marL="742950" lvl="1" indent="-285750" algn="l">
              <a:buFont typeface="Arial" panose="020B0604020202020204" pitchFamily="34" charset="0"/>
              <a:buChar char="•"/>
            </a:pPr>
            <a:r>
              <a:rPr lang="en-US" sz="1800" b="0" i="0" dirty="0">
                <a:solidFill>
                  <a:srgbClr val="323130"/>
                </a:solidFill>
                <a:effectLst/>
                <a:latin typeface="+mj-lt"/>
                <a:cs typeface="Rod" panose="020F0502020204030204" pitchFamily="49" charset="-79"/>
              </a:rPr>
              <a:t>An additional guard may be required.</a:t>
            </a:r>
          </a:p>
          <a:p>
            <a:pPr marL="742950" lvl="1" indent="-285750" algn="l">
              <a:buFont typeface="Arial" panose="020B0604020202020204" pitchFamily="34" charset="0"/>
              <a:buChar char="•"/>
            </a:pPr>
            <a:r>
              <a:rPr lang="en-US" sz="1800" b="0" i="0" dirty="0">
                <a:solidFill>
                  <a:srgbClr val="323130"/>
                </a:solidFill>
                <a:effectLst/>
                <a:latin typeface="+mj-lt"/>
                <a:cs typeface="Rod" panose="020F0502020204030204" pitchFamily="49" charset="-79"/>
              </a:rPr>
              <a:t>Open Enrollment period can change annually.</a:t>
            </a:r>
          </a:p>
          <a:p>
            <a:pPr algn="l">
              <a:buFont typeface="Arial" panose="020B0604020202020204" pitchFamily="34" charset="0"/>
              <a:buChar char="•"/>
            </a:pPr>
            <a:r>
              <a:rPr lang="en-US" sz="1800" b="1" i="0" dirty="0">
                <a:solidFill>
                  <a:srgbClr val="323130"/>
                </a:solidFill>
                <a:effectLst/>
                <a:latin typeface="+mj-lt"/>
                <a:cs typeface="Rod" panose="020F0502020204030204" pitchFamily="49" charset="-79"/>
              </a:rPr>
              <a:t>Additional guards for Open Enrollment or special events will be paid according to Exhibit B-Cost Worksheet.</a:t>
            </a:r>
          </a:p>
          <a:p>
            <a:endParaRPr lang="en-US" dirty="0"/>
          </a:p>
        </p:txBody>
      </p:sp>
      <p:pic>
        <p:nvPicPr>
          <p:cNvPr id="10" name="Picture 9">
            <a:extLst>
              <a:ext uri="{FF2B5EF4-FFF2-40B4-BE49-F238E27FC236}">
                <a16:creationId xmlns:a16="http://schemas.microsoft.com/office/drawing/2014/main" id="{CA2DA316-EEF4-DF6C-CDA9-8C6766AA0C4E}"/>
              </a:ext>
            </a:extLst>
          </p:cNvPr>
          <p:cNvPicPr>
            <a:picLocks noChangeAspect="1"/>
          </p:cNvPicPr>
          <p:nvPr/>
        </p:nvPicPr>
        <p:blipFill>
          <a:blip r:embed="rId2"/>
          <a:stretch>
            <a:fillRect/>
          </a:stretch>
        </p:blipFill>
        <p:spPr>
          <a:xfrm>
            <a:off x="6487857" y="1577396"/>
            <a:ext cx="4964368" cy="944962"/>
          </a:xfrm>
          <a:prstGeom prst="rect">
            <a:avLst/>
          </a:prstGeom>
        </p:spPr>
      </p:pic>
      <p:sp>
        <p:nvSpPr>
          <p:cNvPr id="5" name="Text Placeholder 4">
            <a:extLst>
              <a:ext uri="{FF2B5EF4-FFF2-40B4-BE49-F238E27FC236}">
                <a16:creationId xmlns:a16="http://schemas.microsoft.com/office/drawing/2014/main" id="{2D4CE431-A56F-8D91-936C-CFFB6FD238DD}"/>
              </a:ext>
            </a:extLst>
          </p:cNvPr>
          <p:cNvSpPr>
            <a:spLocks noGrp="1"/>
          </p:cNvSpPr>
          <p:nvPr>
            <p:ph type="body" sz="quarter" idx="3"/>
          </p:nvPr>
        </p:nvSpPr>
        <p:spPr>
          <a:xfrm>
            <a:off x="6269037" y="1577397"/>
            <a:ext cx="5183188" cy="1019992"/>
          </a:xfrm>
        </p:spPr>
        <p:txBody>
          <a:bodyPr>
            <a:noAutofit/>
          </a:bodyPr>
          <a:lstStyle/>
          <a:p>
            <a:pPr algn="ctr"/>
            <a:r>
              <a:rPr lang="en-US" sz="1800" dirty="0">
                <a:solidFill>
                  <a:schemeClr val="bg1"/>
                </a:solidFill>
              </a:rPr>
              <a:t>Covered CA Service Center</a:t>
            </a:r>
          </a:p>
          <a:p>
            <a:pPr algn="ctr"/>
            <a:r>
              <a:rPr lang="en-US" sz="1800" dirty="0">
                <a:solidFill>
                  <a:schemeClr val="bg1"/>
                </a:solidFill>
              </a:rPr>
              <a:t>247 E. </a:t>
            </a:r>
            <a:r>
              <a:rPr lang="en-US" sz="1800" dirty="0" err="1">
                <a:solidFill>
                  <a:schemeClr val="bg1"/>
                </a:solidFill>
              </a:rPr>
              <a:t>Nees</a:t>
            </a:r>
            <a:r>
              <a:rPr lang="en-US" sz="1800" dirty="0">
                <a:solidFill>
                  <a:schemeClr val="bg1"/>
                </a:solidFill>
              </a:rPr>
              <a:t> Ave.</a:t>
            </a:r>
          </a:p>
          <a:p>
            <a:pPr algn="ctr"/>
            <a:r>
              <a:rPr lang="en-US" sz="1800" dirty="0">
                <a:solidFill>
                  <a:schemeClr val="bg1"/>
                </a:solidFill>
              </a:rPr>
              <a:t>Fresno, CA</a:t>
            </a:r>
          </a:p>
        </p:txBody>
      </p:sp>
      <p:sp>
        <p:nvSpPr>
          <p:cNvPr id="6" name="Content Placeholder 5">
            <a:extLst>
              <a:ext uri="{FF2B5EF4-FFF2-40B4-BE49-F238E27FC236}">
                <a16:creationId xmlns:a16="http://schemas.microsoft.com/office/drawing/2014/main" id="{EA200BA4-D3D7-EB59-19A5-DB074141E790}"/>
              </a:ext>
            </a:extLst>
          </p:cNvPr>
          <p:cNvSpPr>
            <a:spLocks noGrp="1"/>
          </p:cNvSpPr>
          <p:nvPr>
            <p:ph sz="quarter" idx="4"/>
          </p:nvPr>
        </p:nvSpPr>
        <p:spPr>
          <a:xfrm>
            <a:off x="6242440" y="2691672"/>
            <a:ext cx="5455201" cy="4193405"/>
          </a:xfrm>
        </p:spPr>
        <p:txBody>
          <a:bodyPr>
            <a:normAutofit fontScale="92500" lnSpcReduction="10000"/>
          </a:bodyPr>
          <a:lstStyle/>
          <a:p>
            <a:r>
              <a:rPr lang="en-US" sz="1800" b="1" dirty="0">
                <a:solidFill>
                  <a:srgbClr val="323130"/>
                </a:solidFill>
                <a:latin typeface="+mj-lt"/>
                <a:cs typeface="Rod" panose="020F0502020204030204" pitchFamily="49" charset="-79"/>
              </a:rPr>
              <a:t>Normal business hours: </a:t>
            </a:r>
            <a:r>
              <a:rPr lang="en-US" sz="1800" dirty="0">
                <a:solidFill>
                  <a:srgbClr val="323130"/>
                </a:solidFill>
                <a:latin typeface="+mj-lt"/>
                <a:cs typeface="Rod" panose="020F0502020204030204" pitchFamily="49" charset="-79"/>
              </a:rPr>
              <a:t>8:00 a.m. to 5:00 p.m. PT, Monday through Friday (excluding State holidays).</a:t>
            </a:r>
          </a:p>
          <a:p>
            <a:r>
              <a:rPr lang="en-US" sz="1800" b="1" dirty="0">
                <a:solidFill>
                  <a:srgbClr val="323130"/>
                </a:solidFill>
                <a:latin typeface="+mj-lt"/>
                <a:cs typeface="Rod" panose="020F0502020204030204" pitchFamily="49" charset="-79"/>
              </a:rPr>
              <a:t>Security guard requirements for normal business days:</a:t>
            </a:r>
          </a:p>
          <a:p>
            <a:pPr lvl="1"/>
            <a:r>
              <a:rPr lang="en-US" sz="1800" dirty="0">
                <a:solidFill>
                  <a:srgbClr val="323130"/>
                </a:solidFill>
                <a:latin typeface="+mj-lt"/>
                <a:cs typeface="Rod" panose="020F0502020204030204" pitchFamily="49" charset="-79"/>
              </a:rPr>
              <a:t>One guard from 6:00 a.m. to 2:30 p.m.</a:t>
            </a:r>
          </a:p>
          <a:p>
            <a:pPr lvl="1"/>
            <a:r>
              <a:rPr lang="en-US" sz="1800" dirty="0">
                <a:solidFill>
                  <a:srgbClr val="323130"/>
                </a:solidFill>
                <a:latin typeface="+mj-lt"/>
                <a:cs typeface="Rod" panose="020F0502020204030204" pitchFamily="49" charset="-79"/>
              </a:rPr>
              <a:t>One guard from 9:00 a.m. to 5:30 p.m.</a:t>
            </a:r>
          </a:p>
          <a:p>
            <a:pPr lvl="1"/>
            <a:r>
              <a:rPr lang="en-US" sz="1800" dirty="0">
                <a:solidFill>
                  <a:srgbClr val="323130"/>
                </a:solidFill>
                <a:latin typeface="+mj-lt"/>
                <a:cs typeface="Rod" panose="020F0502020204030204" pitchFamily="49" charset="-79"/>
              </a:rPr>
              <a:t>One guard from 1:30 p.m. to 10:00 p.m.</a:t>
            </a:r>
          </a:p>
          <a:p>
            <a:r>
              <a:rPr lang="en-US" sz="1800" b="1" dirty="0">
                <a:solidFill>
                  <a:srgbClr val="323130"/>
                </a:solidFill>
                <a:latin typeface="+mj-lt"/>
                <a:cs typeface="Rod" panose="020F0502020204030204" pitchFamily="49" charset="-79"/>
              </a:rPr>
              <a:t>During Open Enrollment (October through February):</a:t>
            </a:r>
          </a:p>
          <a:p>
            <a:pPr lvl="1"/>
            <a:r>
              <a:rPr lang="en-US" sz="1800" dirty="0">
                <a:solidFill>
                  <a:srgbClr val="323130"/>
                </a:solidFill>
                <a:latin typeface="+mj-lt"/>
                <a:cs typeface="Rod" panose="020F0502020204030204" pitchFamily="49" charset="-79"/>
              </a:rPr>
              <a:t>Work hours may change; may start before regular hours and extend until midnight PST, including State holidays.</a:t>
            </a:r>
          </a:p>
          <a:p>
            <a:pPr lvl="1"/>
            <a:r>
              <a:rPr lang="en-US" sz="1800" dirty="0">
                <a:solidFill>
                  <a:srgbClr val="323130"/>
                </a:solidFill>
                <a:latin typeface="+mj-lt"/>
                <a:cs typeface="Rod" panose="020F0502020204030204" pitchFamily="49" charset="-79"/>
              </a:rPr>
              <a:t>An additional guard may be required.</a:t>
            </a:r>
          </a:p>
          <a:p>
            <a:pPr lvl="1"/>
            <a:r>
              <a:rPr lang="en-US" sz="1800" dirty="0">
                <a:solidFill>
                  <a:srgbClr val="323130"/>
                </a:solidFill>
                <a:latin typeface="+mj-lt"/>
                <a:cs typeface="Rod" panose="020F0502020204030204" pitchFamily="49" charset="-79"/>
              </a:rPr>
              <a:t>Open Enrollment period can change annually.</a:t>
            </a:r>
          </a:p>
          <a:p>
            <a:r>
              <a:rPr lang="en-US" sz="1800" b="1" dirty="0">
                <a:solidFill>
                  <a:srgbClr val="323130"/>
                </a:solidFill>
                <a:latin typeface="+mj-lt"/>
                <a:cs typeface="Rod" panose="020F0502020204030204" pitchFamily="49" charset="-79"/>
              </a:rPr>
              <a:t>Additional guards for Open Enrollment or special events will be paid according to Exhibit B – Cost Worksheet.</a:t>
            </a:r>
          </a:p>
          <a:p>
            <a:pPr marL="0" indent="0">
              <a:buNone/>
            </a:pPr>
            <a:endParaRPr lang="en-US" dirty="0"/>
          </a:p>
        </p:txBody>
      </p:sp>
      <p:pic>
        <p:nvPicPr>
          <p:cNvPr id="7" name="Picture 6">
            <a:extLst>
              <a:ext uri="{FF2B5EF4-FFF2-40B4-BE49-F238E27FC236}">
                <a16:creationId xmlns:a16="http://schemas.microsoft.com/office/drawing/2014/main" id="{36E6415F-1B19-E031-1124-6818DFCB007D}"/>
              </a:ext>
            </a:extLst>
          </p:cNvPr>
          <p:cNvPicPr>
            <a:picLocks noChangeAspect="1"/>
          </p:cNvPicPr>
          <p:nvPr/>
        </p:nvPicPr>
        <p:blipFill>
          <a:blip r:embed="rId3">
            <a:alphaModFix amt="50000"/>
          </a:blip>
          <a:stretch>
            <a:fillRect/>
          </a:stretch>
        </p:blipFill>
        <p:spPr>
          <a:xfrm>
            <a:off x="798930" y="159520"/>
            <a:ext cx="2443891" cy="1323594"/>
          </a:xfrm>
          <a:prstGeom prst="rect">
            <a:avLst/>
          </a:prstGeom>
          <a:ln>
            <a:noFill/>
          </a:ln>
          <a:effectLst>
            <a:softEdge rad="112500"/>
          </a:effectLst>
        </p:spPr>
      </p:pic>
      <p:pic>
        <p:nvPicPr>
          <p:cNvPr id="8" name="Content Placeholder 4" descr="A picture containing sky, outdoor, road, ground">
            <a:extLst>
              <a:ext uri="{FF2B5EF4-FFF2-40B4-BE49-F238E27FC236}">
                <a16:creationId xmlns:a16="http://schemas.microsoft.com/office/drawing/2014/main" id="{7F318AE6-819E-4E6A-4308-F00ADB948C45}"/>
              </a:ext>
            </a:extLst>
          </p:cNvPr>
          <p:cNvPicPr>
            <a:picLocks noChangeAspect="1"/>
          </p:cNvPicPr>
          <p:nvPr/>
        </p:nvPicPr>
        <p:blipFill>
          <a:blip r:embed="rId4">
            <a:alphaModFix amt="50000"/>
            <a:extLst>
              <a:ext uri="{28A0092B-C50C-407E-A947-70E740481C1C}">
                <a14:useLocalDpi xmlns:a14="http://schemas.microsoft.com/office/drawing/2010/main" val="0"/>
              </a:ext>
            </a:extLst>
          </a:blip>
          <a:srcRect l="6180" r="14539" b="-1"/>
          <a:stretch/>
        </p:blipFill>
        <p:spPr>
          <a:xfrm>
            <a:off x="9266548" y="112377"/>
            <a:ext cx="2126522" cy="1417878"/>
          </a:xfrm>
          <a:prstGeom prst="rect">
            <a:avLst/>
          </a:prstGeom>
          <a:ln>
            <a:noFill/>
          </a:ln>
          <a:effectLst>
            <a:softEdge rad="112500"/>
          </a:effectLst>
        </p:spPr>
      </p:pic>
    </p:spTree>
    <p:extLst>
      <p:ext uri="{BB962C8B-B14F-4D97-AF65-F5344CB8AC3E}">
        <p14:creationId xmlns:p14="http://schemas.microsoft.com/office/powerpoint/2010/main" val="2463285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51" name="Rectangle 1050">
            <a:extLst>
              <a:ext uri="{FF2B5EF4-FFF2-40B4-BE49-F238E27FC236}">
                <a16:creationId xmlns:a16="http://schemas.microsoft.com/office/drawing/2014/main" id="{79BB35BC-D5C2-4C8B-A22A-A71E61919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reeform: Shape 3">
            <a:extLst>
              <a:ext uri="{FF2B5EF4-FFF2-40B4-BE49-F238E27FC236}">
                <a16:creationId xmlns:a16="http://schemas.microsoft.com/office/drawing/2014/main" id="{2A527809-4AFC-4B02-9E61-A3B752B684B2}"/>
              </a:ext>
            </a:extLst>
          </p:cNvPr>
          <p:cNvSpPr/>
          <p:nvPr/>
        </p:nvSpPr>
        <p:spPr>
          <a:xfrm>
            <a:off x="2458550" y="622169"/>
            <a:ext cx="5365698" cy="1732823"/>
          </a:xfrm>
          <a:custGeom>
            <a:avLst/>
            <a:gdLst>
              <a:gd name="connsiteX0" fmla="*/ 6299200 w 6299200"/>
              <a:gd name="connsiteY0" fmla="*/ 277091 h 1450742"/>
              <a:gd name="connsiteX1" fmla="*/ 4174837 w 6299200"/>
              <a:gd name="connsiteY1" fmla="*/ 184727 h 1450742"/>
              <a:gd name="connsiteX2" fmla="*/ 2346037 w 6299200"/>
              <a:gd name="connsiteY2" fmla="*/ 1450109 h 1450742"/>
              <a:gd name="connsiteX3" fmla="*/ 0 w 6299200"/>
              <a:gd name="connsiteY3" fmla="*/ 0 h 1450742"/>
            </a:gdLst>
            <a:ahLst/>
            <a:cxnLst>
              <a:cxn ang="0">
                <a:pos x="connsiteX0" y="connsiteY0"/>
              </a:cxn>
              <a:cxn ang="0">
                <a:pos x="connsiteX1" y="connsiteY1"/>
              </a:cxn>
              <a:cxn ang="0">
                <a:pos x="connsiteX2" y="connsiteY2"/>
              </a:cxn>
              <a:cxn ang="0">
                <a:pos x="connsiteX3" y="connsiteY3"/>
              </a:cxn>
            </a:cxnLst>
            <a:rect l="l" t="t" r="r" b="b"/>
            <a:pathLst>
              <a:path w="6299200" h="1450742">
                <a:moveTo>
                  <a:pt x="6299200" y="277091"/>
                </a:moveTo>
                <a:cubicBezTo>
                  <a:pt x="5566448" y="133157"/>
                  <a:pt x="4833697" y="-10776"/>
                  <a:pt x="4174837" y="184727"/>
                </a:cubicBezTo>
                <a:cubicBezTo>
                  <a:pt x="3515977" y="380230"/>
                  <a:pt x="3041843" y="1480897"/>
                  <a:pt x="2346037" y="1450109"/>
                </a:cubicBezTo>
                <a:cubicBezTo>
                  <a:pt x="1650231" y="1419321"/>
                  <a:pt x="387927" y="257079"/>
                  <a:pt x="0" y="0"/>
                </a:cubicBezTo>
              </a:path>
            </a:pathLst>
          </a:custGeom>
          <a:ln w="76200">
            <a:prstDash val="dash"/>
          </a:ln>
        </p:spPr>
        <p:style>
          <a:lnRef idx="1">
            <a:schemeClr val="accent4"/>
          </a:lnRef>
          <a:fillRef idx="0">
            <a:schemeClr val="accent4"/>
          </a:fillRef>
          <a:effectRef idx="0">
            <a:schemeClr val="accent4"/>
          </a:effectRef>
          <a:fontRef idx="minor">
            <a:schemeClr val="tx1"/>
          </a:fontRef>
        </p:style>
        <p:txBody>
          <a:bodyPr rtlCol="0" anchor="ctr"/>
          <a:lstStyle/>
          <a:p>
            <a:pPr algn="ctr"/>
            <a:endParaRPr lang="en-US"/>
          </a:p>
        </p:txBody>
      </p:sp>
      <p:sp>
        <p:nvSpPr>
          <p:cNvPr id="2" name="Title 1">
            <a:extLst>
              <a:ext uri="{FF2B5EF4-FFF2-40B4-BE49-F238E27FC236}">
                <a16:creationId xmlns:a16="http://schemas.microsoft.com/office/drawing/2014/main" id="{A0EDD814-9CD4-48E0-8A85-0C1C70CB38D4}"/>
              </a:ext>
            </a:extLst>
          </p:cNvPr>
          <p:cNvSpPr>
            <a:spLocks noGrp="1"/>
          </p:cNvSpPr>
          <p:nvPr>
            <p:ph type="title"/>
          </p:nvPr>
        </p:nvSpPr>
        <p:spPr>
          <a:xfrm>
            <a:off x="6513788" y="365125"/>
            <a:ext cx="4840010" cy="1807305"/>
          </a:xfrm>
        </p:spPr>
        <p:txBody>
          <a:bodyPr>
            <a:normAutofit/>
          </a:bodyPr>
          <a:lstStyle/>
          <a:p>
            <a:pPr algn="r"/>
            <a:r>
              <a:rPr lang="en-US" dirty="0"/>
              <a:t>Administrative Requirements</a:t>
            </a:r>
          </a:p>
        </p:txBody>
      </p:sp>
      <p:pic>
        <p:nvPicPr>
          <p:cNvPr id="5" name="Picture 4">
            <a:extLst>
              <a:ext uri="{FF2B5EF4-FFF2-40B4-BE49-F238E27FC236}">
                <a16:creationId xmlns:a16="http://schemas.microsoft.com/office/drawing/2014/main" id="{1659D56F-D775-35D1-5646-A098777A7CD3}"/>
              </a:ext>
            </a:extLst>
          </p:cNvPr>
          <p:cNvPicPr>
            <a:picLocks noChangeAspect="1"/>
          </p:cNvPicPr>
          <p:nvPr/>
        </p:nvPicPr>
        <p:blipFill>
          <a:blip r:embed="rId2"/>
          <a:stretch>
            <a:fillRect/>
          </a:stretch>
        </p:blipFill>
        <p:spPr>
          <a:xfrm rot="1610644">
            <a:off x="1475891" y="5150855"/>
            <a:ext cx="5799860" cy="1546262"/>
          </a:xfrm>
          <a:prstGeom prst="rect">
            <a:avLst/>
          </a:prstGeom>
        </p:spPr>
      </p:pic>
      <p:pic>
        <p:nvPicPr>
          <p:cNvPr id="1026" name="Picture 2" descr="470,700+ Document Management Stock Illustrations, Royalty-Free Vector  Graphics &amp; Clip Art - iStock | Electronic document management, Document  management system, Digital document management">
            <a:extLst>
              <a:ext uri="{FF2B5EF4-FFF2-40B4-BE49-F238E27FC236}">
                <a16:creationId xmlns:a16="http://schemas.microsoft.com/office/drawing/2014/main" id="{2F0C6612-9B17-747C-110C-705DA11FA4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1022" r="19444" b="-1"/>
          <a:stretch/>
        </p:blipFill>
        <p:spPr bwMode="auto">
          <a:xfrm>
            <a:off x="21" y="365125"/>
            <a:ext cx="6116548" cy="6492874"/>
          </a:xfrm>
          <a:custGeom>
            <a:avLst/>
            <a:gdLst/>
            <a:ahLst/>
            <a:cxnLst/>
            <a:rect l="l" t="t" r="r" b="b"/>
            <a:pathLst>
              <a:path w="6116569" h="6879321">
                <a:moveTo>
                  <a:pt x="0" y="0"/>
                </a:moveTo>
                <a:lnTo>
                  <a:pt x="2935851" y="0"/>
                </a:lnTo>
                <a:cubicBezTo>
                  <a:pt x="3035710" y="10660"/>
                  <a:pt x="3138421" y="17767"/>
                  <a:pt x="3238280" y="31980"/>
                </a:cubicBezTo>
                <a:cubicBezTo>
                  <a:pt x="3817462" y="106602"/>
                  <a:pt x="3127009" y="277163"/>
                  <a:pt x="3660541" y="550772"/>
                </a:cubicBezTo>
                <a:cubicBezTo>
                  <a:pt x="3706191" y="575645"/>
                  <a:pt x="3757546" y="579199"/>
                  <a:pt x="3808902" y="589860"/>
                </a:cubicBezTo>
                <a:cubicBezTo>
                  <a:pt x="4008620" y="625393"/>
                  <a:pt x="4211192" y="618286"/>
                  <a:pt x="4413762" y="625393"/>
                </a:cubicBezTo>
                <a:cubicBezTo>
                  <a:pt x="4465118" y="628946"/>
                  <a:pt x="4525033" y="625393"/>
                  <a:pt x="4567830" y="721333"/>
                </a:cubicBezTo>
                <a:cubicBezTo>
                  <a:pt x="4425175" y="724888"/>
                  <a:pt x="4305344" y="731994"/>
                  <a:pt x="4171247" y="792401"/>
                </a:cubicBezTo>
                <a:cubicBezTo>
                  <a:pt x="4239722" y="859916"/>
                  <a:pt x="4322462" y="795955"/>
                  <a:pt x="4376671" y="842148"/>
                </a:cubicBezTo>
                <a:cubicBezTo>
                  <a:pt x="4428027" y="888342"/>
                  <a:pt x="4470824" y="891896"/>
                  <a:pt x="4527887" y="813722"/>
                </a:cubicBezTo>
                <a:cubicBezTo>
                  <a:pt x="4556417" y="774634"/>
                  <a:pt x="4604920" y="778187"/>
                  <a:pt x="4633452" y="799508"/>
                </a:cubicBezTo>
                <a:cubicBezTo>
                  <a:pt x="4781813" y="913216"/>
                  <a:pt x="4778960" y="909662"/>
                  <a:pt x="4947293" y="870576"/>
                </a:cubicBezTo>
                <a:cubicBezTo>
                  <a:pt x="5055712" y="845701"/>
                  <a:pt x="5166983" y="806615"/>
                  <a:pt x="5263988" y="820828"/>
                </a:cubicBezTo>
                <a:cubicBezTo>
                  <a:pt x="5275401" y="867022"/>
                  <a:pt x="5263988" y="888342"/>
                  <a:pt x="5249723" y="895449"/>
                </a:cubicBezTo>
                <a:cubicBezTo>
                  <a:pt x="5021475" y="1005604"/>
                  <a:pt x="4975825" y="1122864"/>
                  <a:pt x="4744723" y="1197485"/>
                </a:cubicBezTo>
                <a:cubicBezTo>
                  <a:pt x="4724751" y="1268552"/>
                  <a:pt x="4807491" y="1275660"/>
                  <a:pt x="4767548" y="1346727"/>
                </a:cubicBezTo>
                <a:cubicBezTo>
                  <a:pt x="4693367" y="1407134"/>
                  <a:pt x="4610627" y="1346727"/>
                  <a:pt x="4539299" y="1421348"/>
                </a:cubicBezTo>
                <a:cubicBezTo>
                  <a:pt x="4550712" y="1471094"/>
                  <a:pt x="4610627" y="1432008"/>
                  <a:pt x="4607773" y="1485309"/>
                </a:cubicBezTo>
                <a:cubicBezTo>
                  <a:pt x="4604920" y="1517288"/>
                  <a:pt x="4593508" y="1527948"/>
                  <a:pt x="4579242" y="1535055"/>
                </a:cubicBezTo>
                <a:cubicBezTo>
                  <a:pt x="4776107" y="1538608"/>
                  <a:pt x="5383820" y="1574142"/>
                  <a:pt x="5278255" y="1609676"/>
                </a:cubicBezTo>
                <a:cubicBezTo>
                  <a:pt x="5418057" y="1698511"/>
                  <a:pt x="5623481" y="1609676"/>
                  <a:pt x="5771843" y="1630997"/>
                </a:cubicBezTo>
                <a:cubicBezTo>
                  <a:pt x="5925911" y="1652316"/>
                  <a:pt x="6171278" y="1719830"/>
                  <a:pt x="6105656" y="1748257"/>
                </a:cubicBezTo>
                <a:cubicBezTo>
                  <a:pt x="6031475" y="1780238"/>
                  <a:pt x="5766136" y="2146235"/>
                  <a:pt x="5691955" y="2167555"/>
                </a:cubicBezTo>
                <a:cubicBezTo>
                  <a:pt x="5606362" y="2188875"/>
                  <a:pt x="5589243" y="2217302"/>
                  <a:pt x="5475118" y="2348776"/>
                </a:cubicBezTo>
                <a:cubicBezTo>
                  <a:pt x="5398085" y="2437610"/>
                  <a:pt x="5709074" y="2238623"/>
                  <a:pt x="5826051" y="2291922"/>
                </a:cubicBezTo>
                <a:cubicBezTo>
                  <a:pt x="5868848" y="2309690"/>
                  <a:pt x="5552153" y="2554872"/>
                  <a:pt x="5552153" y="2597513"/>
                </a:cubicBezTo>
                <a:cubicBezTo>
                  <a:pt x="5549300" y="2640153"/>
                  <a:pt x="5577831" y="2647260"/>
                  <a:pt x="5603508" y="2647260"/>
                </a:cubicBezTo>
                <a:cubicBezTo>
                  <a:pt x="5660571" y="2647260"/>
                  <a:pt x="5640599" y="2686346"/>
                  <a:pt x="5700515" y="2679240"/>
                </a:cubicBezTo>
                <a:cubicBezTo>
                  <a:pt x="5523622" y="2800055"/>
                  <a:pt x="5418057" y="2778734"/>
                  <a:pt x="5246870" y="2888889"/>
                </a:cubicBezTo>
                <a:cubicBezTo>
                  <a:pt x="5164130" y="2942189"/>
                  <a:pt x="4921615" y="3119857"/>
                  <a:pt x="4836022" y="3169605"/>
                </a:cubicBezTo>
                <a:cubicBezTo>
                  <a:pt x="4801785" y="3187371"/>
                  <a:pt x="4758988" y="3173158"/>
                  <a:pt x="4736163" y="3233565"/>
                </a:cubicBezTo>
                <a:cubicBezTo>
                  <a:pt x="4770400" y="3279759"/>
                  <a:pt x="4816050" y="3254885"/>
                  <a:pt x="4853141" y="3233565"/>
                </a:cubicBezTo>
                <a:cubicBezTo>
                  <a:pt x="4944440" y="3176711"/>
                  <a:pt x="4935881" y="3190925"/>
                  <a:pt x="4944440" y="3226459"/>
                </a:cubicBezTo>
                <a:cubicBezTo>
                  <a:pt x="4972972" y="3350827"/>
                  <a:pt x="5044300" y="3308186"/>
                  <a:pt x="5109921" y="3283313"/>
                </a:cubicBezTo>
                <a:cubicBezTo>
                  <a:pt x="5303932" y="3208692"/>
                  <a:pt x="5500797" y="3215799"/>
                  <a:pt x="5694809" y="3141178"/>
                </a:cubicBezTo>
                <a:cubicBezTo>
                  <a:pt x="5714781" y="3134070"/>
                  <a:pt x="5612068" y="3283313"/>
                  <a:pt x="5566419" y="3301079"/>
                </a:cubicBezTo>
                <a:cubicBezTo>
                  <a:pt x="5515063" y="3322399"/>
                  <a:pt x="5452294" y="3311739"/>
                  <a:pt x="5415203" y="3397020"/>
                </a:cubicBezTo>
                <a:cubicBezTo>
                  <a:pt x="5477972" y="3414787"/>
                  <a:pt x="5552153" y="3372147"/>
                  <a:pt x="5612068" y="3432554"/>
                </a:cubicBezTo>
                <a:cubicBezTo>
                  <a:pt x="5469413" y="3528494"/>
                  <a:pt x="5329610" y="3535601"/>
                  <a:pt x="5206927" y="3599562"/>
                </a:cubicBezTo>
                <a:cubicBezTo>
                  <a:pt x="5192661" y="3706163"/>
                  <a:pt x="5272548" y="3663523"/>
                  <a:pt x="5301079" y="3723930"/>
                </a:cubicBezTo>
                <a:cubicBezTo>
                  <a:pt x="5072830" y="3844745"/>
                  <a:pt x="4564977" y="4232062"/>
                  <a:pt x="4507915" y="4306683"/>
                </a:cubicBezTo>
                <a:cubicBezTo>
                  <a:pt x="4390937" y="4463031"/>
                  <a:pt x="3900202" y="4562525"/>
                  <a:pt x="3982942" y="4587399"/>
                </a:cubicBezTo>
                <a:cubicBezTo>
                  <a:pt x="4051417" y="4608719"/>
                  <a:pt x="4119891" y="4587399"/>
                  <a:pt x="4185513" y="4541205"/>
                </a:cubicBezTo>
                <a:cubicBezTo>
                  <a:pt x="4291078" y="4466584"/>
                  <a:pt x="5010062" y="4523438"/>
                  <a:pt x="5212633" y="4455924"/>
                </a:cubicBezTo>
                <a:cubicBezTo>
                  <a:pt x="5241164" y="4445264"/>
                  <a:pt x="5283960" y="4409730"/>
                  <a:pt x="5312492" y="4473691"/>
                </a:cubicBezTo>
                <a:cubicBezTo>
                  <a:pt x="5098508" y="4704659"/>
                  <a:pt x="4833169" y="4654913"/>
                  <a:pt x="4596361" y="4818368"/>
                </a:cubicBezTo>
                <a:cubicBezTo>
                  <a:pt x="4684807" y="4917861"/>
                  <a:pt x="4776107" y="4907202"/>
                  <a:pt x="4873113" y="4885882"/>
                </a:cubicBezTo>
                <a:cubicBezTo>
                  <a:pt x="4895938" y="4878775"/>
                  <a:pt x="4930175" y="4871668"/>
                  <a:pt x="4935881" y="4914309"/>
                </a:cubicBezTo>
                <a:cubicBezTo>
                  <a:pt x="4941587" y="4967609"/>
                  <a:pt x="4898790" y="4978270"/>
                  <a:pt x="4873113" y="5003143"/>
                </a:cubicBezTo>
                <a:cubicBezTo>
                  <a:pt x="4833169" y="5038676"/>
                  <a:pt x="4773254" y="4999590"/>
                  <a:pt x="4721898" y="5095530"/>
                </a:cubicBezTo>
                <a:cubicBezTo>
                  <a:pt x="4873113" y="5067104"/>
                  <a:pt x="4998650" y="5020910"/>
                  <a:pt x="5132745" y="4949842"/>
                </a:cubicBezTo>
                <a:cubicBezTo>
                  <a:pt x="5121333" y="5006696"/>
                  <a:pt x="5081390" y="5035123"/>
                  <a:pt x="5101362" y="5081317"/>
                </a:cubicBezTo>
                <a:cubicBezTo>
                  <a:pt x="5118480" y="5116850"/>
                  <a:pt x="5164130" y="5131063"/>
                  <a:pt x="5138452" y="5198578"/>
                </a:cubicBezTo>
                <a:cubicBezTo>
                  <a:pt x="5067125" y="5273199"/>
                  <a:pt x="4967265" y="5258986"/>
                  <a:pt x="4904497" y="5362033"/>
                </a:cubicBezTo>
                <a:cubicBezTo>
                  <a:pt x="4818903" y="5507721"/>
                  <a:pt x="4684807" y="5564575"/>
                  <a:pt x="4579242" y="5674729"/>
                </a:cubicBezTo>
                <a:cubicBezTo>
                  <a:pt x="4545005" y="5713816"/>
                  <a:pt x="4313903" y="5841738"/>
                  <a:pt x="4253988" y="5884379"/>
                </a:cubicBezTo>
                <a:cubicBezTo>
                  <a:pt x="4168395" y="5944786"/>
                  <a:pt x="4071389" y="5966106"/>
                  <a:pt x="3985795" y="6069153"/>
                </a:cubicBezTo>
                <a:cubicBezTo>
                  <a:pt x="4065682" y="6086921"/>
                  <a:pt x="4134157" y="5990979"/>
                  <a:pt x="4231163" y="6030066"/>
                </a:cubicBezTo>
                <a:cubicBezTo>
                  <a:pt x="4074242" y="6133114"/>
                  <a:pt x="3931586" y="6182861"/>
                  <a:pt x="3814609" y="6317889"/>
                </a:cubicBezTo>
                <a:cubicBezTo>
                  <a:pt x="3800343" y="6335656"/>
                  <a:pt x="3771812" y="6332102"/>
                  <a:pt x="3751840" y="6339209"/>
                </a:cubicBezTo>
                <a:cubicBezTo>
                  <a:pt x="3529298" y="6406723"/>
                  <a:pt x="3309608" y="6467130"/>
                  <a:pt x="3089919" y="6563071"/>
                </a:cubicBezTo>
                <a:cubicBezTo>
                  <a:pt x="3041416" y="6584392"/>
                  <a:pt x="2955823" y="6595052"/>
                  <a:pt x="2961529" y="6662566"/>
                </a:cubicBezTo>
                <a:cubicBezTo>
                  <a:pt x="2972941" y="6765613"/>
                  <a:pt x="3055681" y="6687439"/>
                  <a:pt x="3107038" y="6673226"/>
                </a:cubicBezTo>
                <a:cubicBezTo>
                  <a:pt x="3269664" y="6634138"/>
                  <a:pt x="3432292" y="6570178"/>
                  <a:pt x="3594919" y="6591499"/>
                </a:cubicBezTo>
                <a:cubicBezTo>
                  <a:pt x="3483648" y="6637693"/>
                  <a:pt x="3372376" y="6680332"/>
                  <a:pt x="3261106" y="6726527"/>
                </a:cubicBezTo>
                <a:cubicBezTo>
                  <a:pt x="3386642" y="6705206"/>
                  <a:pt x="3495061" y="6786934"/>
                  <a:pt x="3620597" y="6740740"/>
                </a:cubicBezTo>
                <a:cubicBezTo>
                  <a:pt x="3660541" y="6726527"/>
                  <a:pt x="3700484" y="6765613"/>
                  <a:pt x="3703337" y="6826020"/>
                </a:cubicBezTo>
                <a:cubicBezTo>
                  <a:pt x="3706191" y="6847340"/>
                  <a:pt x="3700484" y="6865108"/>
                  <a:pt x="3689072" y="6879321"/>
                </a:cubicBezTo>
                <a:lnTo>
                  <a:pt x="0" y="6879321"/>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B98210C4-5D6B-563D-DB9D-03C8E87042DB}"/>
              </a:ext>
            </a:extLst>
          </p:cNvPr>
          <p:cNvSpPr>
            <a:spLocks noGrp="1"/>
          </p:cNvSpPr>
          <p:nvPr>
            <p:ph idx="1"/>
          </p:nvPr>
        </p:nvSpPr>
        <p:spPr>
          <a:xfrm>
            <a:off x="5929745" y="2078182"/>
            <a:ext cx="5772728" cy="4414693"/>
          </a:xfrm>
        </p:spPr>
        <p:txBody>
          <a:bodyPr>
            <a:normAutofit/>
          </a:bodyPr>
          <a:lstStyle/>
          <a:p>
            <a:pPr>
              <a:buFont typeface="Arial" panose="020B0604020202020204" pitchFamily="34" charset="0"/>
              <a:buChar char="•"/>
            </a:pPr>
            <a:r>
              <a:rPr lang="en-US" sz="1100" b="0" i="0" dirty="0">
                <a:effectLst/>
                <a:latin typeface="Segoe UI" panose="020B0502040204020203" pitchFamily="34" charset="0"/>
              </a:rPr>
              <a:t>Proposals must include specific attachments, all of which, if requiring a signature, must be signed by an authorized representative. Both photocopies of wet signatures and electronic signatures are acceptable. These attachments are:</a:t>
            </a:r>
          </a:p>
          <a:p>
            <a:pPr marL="742950" lvl="1" indent="-285750">
              <a:buFont typeface="Arial" panose="020B0604020202020204" pitchFamily="34" charset="0"/>
              <a:buChar char="•"/>
            </a:pPr>
            <a:r>
              <a:rPr lang="en-US" sz="1100" b="0" i="0" dirty="0">
                <a:effectLst/>
                <a:latin typeface="Segoe UI" panose="020B0502040204020203" pitchFamily="34" charset="0"/>
              </a:rPr>
              <a:t>Proposal Cover Page (Attachment 1)</a:t>
            </a:r>
          </a:p>
          <a:p>
            <a:pPr marL="742950" lvl="1" indent="-285750">
              <a:buFont typeface="Arial" panose="020B0604020202020204" pitchFamily="34" charset="0"/>
              <a:buChar char="•"/>
            </a:pPr>
            <a:r>
              <a:rPr lang="en-US" sz="1100" b="0" i="0" dirty="0">
                <a:effectLst/>
                <a:latin typeface="Segoe UI" panose="020B0502040204020203" pitchFamily="34" charset="0"/>
              </a:rPr>
              <a:t>Payee Data Record (STD. 204, Attachment 2)</a:t>
            </a:r>
          </a:p>
          <a:p>
            <a:pPr marL="742950" lvl="1" indent="-285750">
              <a:buFont typeface="Arial" panose="020B0604020202020204" pitchFamily="34" charset="0"/>
              <a:buChar char="•"/>
            </a:pPr>
            <a:r>
              <a:rPr lang="en-US" sz="1100" b="0" i="0" dirty="0">
                <a:effectLst/>
                <a:latin typeface="Segoe UI" panose="020B0502040204020203" pitchFamily="34" charset="0"/>
              </a:rPr>
              <a:t>Contractor Certification (Attachment 3)</a:t>
            </a:r>
          </a:p>
          <a:p>
            <a:pPr marL="742950" lvl="1" indent="-285750">
              <a:buFont typeface="Arial" panose="020B0604020202020204" pitchFamily="34" charset="0"/>
              <a:buChar char="•"/>
            </a:pPr>
            <a:r>
              <a:rPr lang="en-US" sz="1100" b="0" i="0" dirty="0">
                <a:effectLst/>
                <a:latin typeface="Segoe UI" panose="020B0502040204020203" pitchFamily="34" charset="0"/>
              </a:rPr>
              <a:t>Statement of Economic Interests Certification (Attachment 4)</a:t>
            </a:r>
          </a:p>
          <a:p>
            <a:pPr marL="742950" lvl="1" indent="-285750">
              <a:buFont typeface="Arial" panose="020B0604020202020204" pitchFamily="34" charset="0"/>
              <a:buChar char="•"/>
            </a:pPr>
            <a:r>
              <a:rPr lang="en-US" sz="1100" b="0" i="0" dirty="0">
                <a:effectLst/>
                <a:latin typeface="Segoe UI" panose="020B0502040204020203" pitchFamily="34" charset="0"/>
              </a:rPr>
              <a:t>Bidder Declaration (GSPD-05-105, Attachment 5)</a:t>
            </a:r>
          </a:p>
          <a:p>
            <a:pPr marL="742950" lvl="1" indent="-285750">
              <a:buFont typeface="Arial" panose="020B0604020202020204" pitchFamily="34" charset="0"/>
              <a:buChar char="•"/>
            </a:pPr>
            <a:r>
              <a:rPr lang="en-US" sz="1100" b="0" i="0" dirty="0">
                <a:effectLst/>
                <a:latin typeface="Segoe UI" panose="020B0502040204020203" pitchFamily="34" charset="0"/>
              </a:rPr>
              <a:t>Proposal Checklist (Attachment 6)</a:t>
            </a:r>
          </a:p>
          <a:p>
            <a:pPr marL="742950" lvl="1" indent="-285750">
              <a:buFont typeface="Arial" panose="020B0604020202020204" pitchFamily="34" charset="0"/>
              <a:buChar char="•"/>
            </a:pPr>
            <a:r>
              <a:rPr lang="en-US" sz="1100" b="0" i="0" dirty="0" err="1">
                <a:effectLst/>
                <a:latin typeface="Segoe UI" panose="020B0502040204020203" pitchFamily="34" charset="0"/>
              </a:rPr>
              <a:t>GenAI</a:t>
            </a:r>
            <a:r>
              <a:rPr lang="en-US" sz="1100" b="0" i="0" dirty="0">
                <a:effectLst/>
                <a:latin typeface="Segoe UI" panose="020B0502040204020203" pitchFamily="34" charset="0"/>
              </a:rPr>
              <a:t> Reporting and Factsheet (STD 1000, Attachment 7)</a:t>
            </a:r>
          </a:p>
          <a:p>
            <a:pPr>
              <a:buFont typeface="Arial" panose="020B0604020202020204" pitchFamily="34" charset="0"/>
              <a:buChar char="•"/>
            </a:pPr>
            <a:r>
              <a:rPr lang="en-US" sz="1100" b="0" i="0" dirty="0">
                <a:effectLst/>
                <a:latin typeface="Segoe UI" panose="020B0502040204020203" pitchFamily="34" charset="0"/>
              </a:rPr>
              <a:t>Upon contract execution, the proposer agrees to submit a completed Statement of Economic Interests (Form 700) for representatives and applicable staff identified as code filers. Further information can be found on Covered California's Conflict of Interest Code and the Fair Political Practices Commission's website.</a:t>
            </a:r>
          </a:p>
          <a:p>
            <a:pPr>
              <a:buFont typeface="Arial" panose="020B0604020202020204" pitchFamily="34" charset="0"/>
              <a:buChar char="•"/>
            </a:pPr>
            <a:r>
              <a:rPr lang="en-US" sz="1100" b="0" i="0" dirty="0">
                <a:effectLst/>
                <a:latin typeface="Segoe UI" panose="020B0502040204020203" pitchFamily="34" charset="0"/>
              </a:rPr>
              <a:t>To claim the DVBE incentive, proposers must also include the completed and signed Disabled Veteran Business Enterprise Declarations (STD. 843, Attachment 8), if applicable.</a:t>
            </a:r>
          </a:p>
          <a:p>
            <a:endParaRPr lang="en-US" sz="1100" dirty="0"/>
          </a:p>
        </p:txBody>
      </p:sp>
    </p:spTree>
    <p:extLst>
      <p:ext uri="{BB962C8B-B14F-4D97-AF65-F5344CB8AC3E}">
        <p14:creationId xmlns:p14="http://schemas.microsoft.com/office/powerpoint/2010/main" val="2975081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6C4028FD-8BAA-4A19-BFDE-594D991B75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BC9299F-C7AF-CC4D-2F5B-9F3C4148B29E}"/>
              </a:ext>
            </a:extLst>
          </p:cNvPr>
          <p:cNvSpPr>
            <a:spLocks noGrp="1"/>
          </p:cNvSpPr>
          <p:nvPr>
            <p:ph type="title"/>
          </p:nvPr>
        </p:nvSpPr>
        <p:spPr>
          <a:xfrm>
            <a:off x="838200" y="270669"/>
            <a:ext cx="10515600" cy="1003950"/>
          </a:xfrm>
        </p:spPr>
        <p:txBody>
          <a:bodyPr>
            <a:normAutofit/>
          </a:bodyPr>
          <a:lstStyle/>
          <a:p>
            <a:pPr algn="ctr"/>
            <a:r>
              <a:rPr lang="en-US" sz="5200" dirty="0"/>
              <a:t>Required Documents</a:t>
            </a:r>
          </a:p>
        </p:txBody>
      </p:sp>
      <p:sp>
        <p:nvSpPr>
          <p:cNvPr id="4" name="Isosceles Triangle 3">
            <a:extLst>
              <a:ext uri="{FF2B5EF4-FFF2-40B4-BE49-F238E27FC236}">
                <a16:creationId xmlns:a16="http://schemas.microsoft.com/office/drawing/2014/main" id="{340479B4-7415-F7BA-FD21-CB80B31C07F6}"/>
              </a:ext>
            </a:extLst>
          </p:cNvPr>
          <p:cNvSpPr/>
          <p:nvPr/>
        </p:nvSpPr>
        <p:spPr>
          <a:xfrm rot="18852329">
            <a:off x="-663297" y="-232277"/>
            <a:ext cx="2362884" cy="1484103"/>
          </a:xfrm>
          <a:prstGeom prst="triangle">
            <a:avLst/>
          </a:prstGeom>
          <a:ln>
            <a:noFill/>
          </a:ln>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endParaRPr lang="en-US"/>
          </a:p>
        </p:txBody>
      </p:sp>
      <p:graphicFrame>
        <p:nvGraphicFramePr>
          <p:cNvPr id="51" name="Content Placeholder 2">
            <a:extLst>
              <a:ext uri="{FF2B5EF4-FFF2-40B4-BE49-F238E27FC236}">
                <a16:creationId xmlns:a16="http://schemas.microsoft.com/office/drawing/2014/main" id="{3A597D45-7C80-931E-D2DD-880A31218C44}"/>
              </a:ext>
            </a:extLst>
          </p:cNvPr>
          <p:cNvGraphicFramePr>
            <a:graphicFrameLocks noGrp="1"/>
          </p:cNvGraphicFramePr>
          <p:nvPr>
            <p:ph idx="1"/>
            <p:extLst>
              <p:ext uri="{D42A27DB-BD31-4B8C-83A1-F6EECF244321}">
                <p14:modId xmlns:p14="http://schemas.microsoft.com/office/powerpoint/2010/main" val="3850939684"/>
              </p:ext>
            </p:extLst>
          </p:nvPr>
        </p:nvGraphicFramePr>
        <p:xfrm>
          <a:off x="838200" y="941560"/>
          <a:ext cx="10515600" cy="52354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4">
            <a:extLst>
              <a:ext uri="{FF2B5EF4-FFF2-40B4-BE49-F238E27FC236}">
                <a16:creationId xmlns:a16="http://schemas.microsoft.com/office/drawing/2014/main" id="{DE41788F-57EF-4DFF-325B-30A02BDBF97A}"/>
              </a:ext>
            </a:extLst>
          </p:cNvPr>
          <p:cNvPicPr>
            <a:picLocks noChangeAspect="1"/>
          </p:cNvPicPr>
          <p:nvPr/>
        </p:nvPicPr>
        <p:blipFill>
          <a:blip r:embed="rId7"/>
          <a:stretch>
            <a:fillRect/>
          </a:stretch>
        </p:blipFill>
        <p:spPr>
          <a:xfrm flipH="1">
            <a:off x="10295980" y="0"/>
            <a:ext cx="1896020" cy="1889924"/>
          </a:xfrm>
          <a:prstGeom prst="rect">
            <a:avLst/>
          </a:prstGeom>
        </p:spPr>
      </p:pic>
    </p:spTree>
    <p:extLst>
      <p:ext uri="{BB962C8B-B14F-4D97-AF65-F5344CB8AC3E}">
        <p14:creationId xmlns:p14="http://schemas.microsoft.com/office/powerpoint/2010/main" val="15819340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80F913-1EDB-10F6-81B3-9D7E9EC7AD95}"/>
              </a:ext>
            </a:extLst>
          </p:cNvPr>
          <p:cNvSpPr>
            <a:spLocks noGrp="1"/>
          </p:cNvSpPr>
          <p:nvPr>
            <p:ph type="title"/>
          </p:nvPr>
        </p:nvSpPr>
        <p:spPr/>
        <p:txBody>
          <a:bodyPr/>
          <a:lstStyle/>
          <a:p>
            <a:pPr algn="ctr"/>
            <a:r>
              <a:rPr lang="en-US" dirty="0"/>
              <a:t>Response to the Model Contract</a:t>
            </a:r>
          </a:p>
        </p:txBody>
      </p:sp>
      <p:graphicFrame>
        <p:nvGraphicFramePr>
          <p:cNvPr id="5" name="Content Placeholder 2">
            <a:extLst>
              <a:ext uri="{FF2B5EF4-FFF2-40B4-BE49-F238E27FC236}">
                <a16:creationId xmlns:a16="http://schemas.microsoft.com/office/drawing/2014/main" id="{97EADA35-F2DA-DCAE-3B83-2253C19D7327}"/>
              </a:ext>
            </a:extLst>
          </p:cNvPr>
          <p:cNvGraphicFramePr>
            <a:graphicFrameLocks noGrp="1"/>
          </p:cNvGraphicFramePr>
          <p:nvPr>
            <p:ph idx="1"/>
            <p:extLst>
              <p:ext uri="{D42A27DB-BD31-4B8C-83A1-F6EECF244321}">
                <p14:modId xmlns:p14="http://schemas.microsoft.com/office/powerpoint/2010/main" val="480815800"/>
              </p:ext>
            </p:extLst>
          </p:nvPr>
        </p:nvGraphicFramePr>
        <p:xfrm>
          <a:off x="720437" y="1394691"/>
          <a:ext cx="10880436" cy="494145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21869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themeOverride>
</file>

<file path=docProps/app.xml><?xml version="1.0" encoding="utf-8"?>
<Properties xmlns="http://schemas.openxmlformats.org/officeDocument/2006/extended-properties" xmlns:vt="http://schemas.openxmlformats.org/officeDocument/2006/docPropsVTypes">
  <Template/>
  <TotalTime>507</TotalTime>
  <Words>2531</Words>
  <Application>Microsoft Office PowerPoint</Application>
  <PresentationFormat>Widescreen</PresentationFormat>
  <Paragraphs>162</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Aptos</vt:lpstr>
      <vt:lpstr>Aptos Display</vt:lpstr>
      <vt:lpstr>Arial</vt:lpstr>
      <vt:lpstr>Arial-BoldMT</vt:lpstr>
      <vt:lpstr>Calibri</vt:lpstr>
      <vt:lpstr>Segoe UI</vt:lpstr>
      <vt:lpstr>Office Theme</vt:lpstr>
      <vt:lpstr>PowerPoint Presentation</vt:lpstr>
      <vt:lpstr>1601 Exposition Blvd.  Sacramento, CA  </vt:lpstr>
      <vt:lpstr>247 E. Nees Ave. Fresno, CA </vt:lpstr>
      <vt:lpstr>RFP  Key Dates</vt:lpstr>
      <vt:lpstr>Minimum Qualifications</vt:lpstr>
      <vt:lpstr>Work Hours</vt:lpstr>
      <vt:lpstr>Administrative Requirements</vt:lpstr>
      <vt:lpstr>Required Documents</vt:lpstr>
      <vt:lpstr>Response to the Model Contract</vt:lpstr>
      <vt:lpstr> Technical Requirements </vt:lpstr>
      <vt:lpstr>  RFP 2024-13: Unarmed Security Guards  Questions and Answers </vt:lpstr>
      <vt:lpstr> Unarmed Security Guards  Questions and Answers (continued) </vt:lpstr>
      <vt:lpstr> Unarmed Security Guards  Questions and Answers (continued) </vt:lpstr>
      <vt:lpstr> Unarmed Security Guards  Questions and Answers (continued) </vt:lpstr>
      <vt:lpstr>Questions?</vt:lpstr>
    </vt:vector>
  </TitlesOfParts>
  <Company>Covered California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Funches, Latasha (CoveredCA)</dc:creator>
  <cp:lastModifiedBy>Mortensen, Deborah (CoveredCA)</cp:lastModifiedBy>
  <cp:revision>5</cp:revision>
  <dcterms:created xsi:type="dcterms:W3CDTF">2024-12-06T16:42:07Z</dcterms:created>
  <dcterms:modified xsi:type="dcterms:W3CDTF">2024-12-16T19:55:31Z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b8fe692-65eb-452b-9080-c3b135e23679_Enabled">
    <vt:lpwstr>true</vt:lpwstr>
  </property>
  <property fmtid="{D5CDD505-2E9C-101B-9397-08002B2CF9AE}" pid="3" name="MSIP_Label_1b8fe692-65eb-452b-9080-c3b135e23679_SetDate">
    <vt:lpwstr>2024-12-06T17:27:03Z</vt:lpwstr>
  </property>
  <property fmtid="{D5CDD505-2E9C-101B-9397-08002B2CF9AE}" pid="4" name="MSIP_Label_1b8fe692-65eb-452b-9080-c3b135e23679_Method">
    <vt:lpwstr>Standard</vt:lpwstr>
  </property>
  <property fmtid="{D5CDD505-2E9C-101B-9397-08002B2CF9AE}" pid="5" name="MSIP_Label_1b8fe692-65eb-452b-9080-c3b135e23679_Name">
    <vt:lpwstr>defa4170-0d19-0005-0004-bc88714345d2</vt:lpwstr>
  </property>
  <property fmtid="{D5CDD505-2E9C-101B-9397-08002B2CF9AE}" pid="6" name="MSIP_Label_1b8fe692-65eb-452b-9080-c3b135e23679_SiteId">
    <vt:lpwstr>466d2f7d-b142-4b9c-8cdd-eba5537a0f27</vt:lpwstr>
  </property>
  <property fmtid="{D5CDD505-2E9C-101B-9397-08002B2CF9AE}" pid="7" name="MSIP_Label_1b8fe692-65eb-452b-9080-c3b135e23679_ActionId">
    <vt:lpwstr>67949578-a7d7-418f-af9e-da560828e28e</vt:lpwstr>
  </property>
  <property fmtid="{D5CDD505-2E9C-101B-9397-08002B2CF9AE}" pid="8" name="MSIP_Label_1b8fe692-65eb-452b-9080-c3b135e23679_ContentBits">
    <vt:lpwstr>0</vt:lpwstr>
  </property>
</Properties>
</file>